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slideMasters/slideMaster43.xml" ContentType="application/vnd.openxmlformats-officedocument.presentationml.slideMaster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notesMasterIdLst>
    <p:notesMasterId r:id="rId4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4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3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opening: Explain that this is operational training for UK call-centre agents supporting Texas customers. It is not a substitute for legal/compliance sign-off. The core rule is accurate role disclosure, careful verification, and no account-specific disclosure until identity is confirmed.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is highly sensitive data. Agents should minimise repetition and avoid saying full values aloud unless strictly necessary.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Agents must not promise approval, override underwriting, or minimise repayment obligations.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Agents should be careful not to downplay cost. Use approved language and documents.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this is the core call-centre section requested by Massimo.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Connect this to US data protection and practical call risk.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Explain step-up verification. A new application starts lighter; sensitive discussion requires stronger checks.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the script and make agents practise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Outbound calls need extra caution because a third party may answer.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Existing accounts require stronger verification.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this as a memory slide. Agents should be able to repeat the list.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 this slide to set the standard. Agents should leave knowing exactly what to say, what not to say, when to verify, and when to escalate.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is a practical summary of the uploaded privacy-policy PDF.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Consent and payment questions are common and high-risk.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E-consent is not just e-signing. It covers notices, documents and account communications.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Keep a clean separation between service/account messages and marketing.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Agents should not read or interpret credit reports. Credit-report questions go to the approved process.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The application asks this question. Agents need a bright-line escalation rule because the product APR examples are far above 36%.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Website says card, ACH or RCC. Federal rules make ACH consent a sensitive area; train agents not to imply ACH is mandatory.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is where privacy, fair treatment and collections risk meet.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This section turns the rules into the behaviours agents need on live calls.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Agents must never discourage a complaint or regulator contact.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before agents can explain anything to a customer, they need to understand the role split.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is practical behavioural training, not a law lecture.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this as customer service reference; if the live website/system differs, use the live approved version.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Agents should not try to be heroes. The safest operational behaviour is to escalate early.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slide should be used in role-play.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Training should not end with theory. Run role-play and check agent understanding.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Split agents into pairs. One plays agent, one plays customer.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Reinforce full verification for existing accounts and payment authorisation controls.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this as a hard stop scenario.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this as a quiz. Answers are on the next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Correct any misunderstandings before agents go live.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Repeat this sentence several times during the session. It is the most important role statement.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is for team leads and compliance, not just agents.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This slide is internal; do not include in agent-only materials without compliance approval.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The deck uses uploaded PDFs plus official regulatory sources.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Close with this. The point of the training is safe, accurate, consistent execution.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Use the four boxes to explain the flow. The customer may see TikTok Loans, but the legal/funding role is split.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Keep this practical; agents do not need to cite statutes, but they must know the effect of the structure.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Transition: this section is based on the uploaded site PDFs and disclosures.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Do not use this slide as a rate quote. Agents should only quote terms shown in the customer account or signed documents.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Trainer note: Walk left to right. The call-centre may be involved at application, verification, follow-up, document signing and servicing.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900000">
            <a:off x="-731520" y="-1051560"/>
            <a:ext cx="2743200" cy="2743200"/>
          </a:xfrm>
          <a:prstGeom prst="arc">
            <a:avLst/>
          </a:prstGeom>
          <a:noFill/>
          <a:ln w="63500">
            <a:solidFill>
              <a:srgbClr val="2563E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77240" y="594360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tiktok</a:t>
            </a:r>
            <a:endParaRPr lang="en-US" sz="2500" dirty="0"/>
          </a:p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LOANS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777240" y="2103120"/>
            <a:ext cx="10332720" cy="1280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3500" b="1" dirty="0">
                <a:solidFill>
                  <a:srgbClr val="FFFFFF"/>
                </a:solidFill>
              </a:rPr>
              <a:t>Texas Lending Training</a:t>
            </a:r>
            <a:endParaRPr lang="en-US" sz="3500" dirty="0"/>
          </a:p>
        </p:txBody>
      </p:sp>
      <p:sp>
        <p:nvSpPr>
          <p:cNvPr id="6" name="Text 4"/>
          <p:cNvSpPr/>
          <p:nvPr/>
        </p:nvSpPr>
        <p:spPr>
          <a:xfrm>
            <a:off x="804672" y="3401568"/>
            <a:ext cx="9875520" cy="7315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700" dirty="0">
                <a:solidFill>
                  <a:srgbClr val="D1D5DB"/>
                </a:solidFill>
              </a:rPr>
              <a:t>CAB/CSO model, new applications, call verification, privacy, payments and customer handling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04672" y="58064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D1D5DB"/>
                </a:solidFill>
              </a:rPr>
              <a:t>Prepared from the uploaded TikTok Loans website PDFs, disclosures, fee schedules and license documents - April 2026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Application data captured on the Texas form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10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Identity and contact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Full name, date of birth, cell phone, email, Driver Licence/State ID, licence state, SSN, SMS consent.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4434840" y="114300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599432" y="128016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Address and residence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599432" y="166420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Residential address, residential status and months at address.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8092440" y="114300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57032" y="128016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Employment and income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257032" y="166420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Employment type, industry, employer, pay amount per cycle, next pay date, months with employer, active military/spouse/dependent question.</a:t>
            </a:r>
            <a:endParaRPr lang="en-US" sz="1070" dirty="0"/>
          </a:p>
        </p:txBody>
      </p:sp>
      <p:sp>
        <p:nvSpPr>
          <p:cNvPr id="17" name="Shape 14"/>
          <p:cNvSpPr/>
          <p:nvPr/>
        </p:nvSpPr>
        <p:spPr>
          <a:xfrm>
            <a:off x="777240" y="283464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41832" y="297180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Expenditure and bank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941832" y="335584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Monthly rent/mortgage, living expenses, debt repayments, account name, ABA routing number and account number.</a:t>
            </a:r>
            <a:endParaRPr lang="en-US" sz="1070" dirty="0"/>
          </a:p>
        </p:txBody>
      </p:sp>
      <p:sp>
        <p:nvSpPr>
          <p:cNvPr id="20" name="Shape 17"/>
          <p:cNvSpPr/>
          <p:nvPr/>
        </p:nvSpPr>
        <p:spPr>
          <a:xfrm>
            <a:off x="4434840" y="283464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599432" y="297180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Credit check consent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4599432" y="335584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Customer gives explicit consent to perform a credit check through Equifax or one or more consumer reporting agencies for underwriting/prequalification.</a:t>
            </a:r>
            <a:endParaRPr lang="en-US" sz="1070" dirty="0"/>
          </a:p>
        </p:txBody>
      </p:sp>
      <p:sp>
        <p:nvSpPr>
          <p:cNvPr id="23" name="Shape 20"/>
          <p:cNvSpPr/>
          <p:nvPr/>
        </p:nvSpPr>
        <p:spPr>
          <a:xfrm>
            <a:off x="8092440" y="2834640"/>
            <a:ext cx="3474720" cy="1234440"/>
          </a:xfrm>
          <a:prstGeom prst="roundRect">
            <a:avLst>
              <a:gd name="adj" fmla="val 4444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8257032" y="297180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Data protection lesson</a:t>
            </a:r>
            <a:endParaRPr lang="en-US" sz="1350" dirty="0"/>
          </a:p>
        </p:txBody>
      </p:sp>
      <p:sp>
        <p:nvSpPr>
          <p:cNvPr id="25" name="Text 22"/>
          <p:cNvSpPr/>
          <p:nvPr/>
        </p:nvSpPr>
        <p:spPr>
          <a:xfrm>
            <a:off x="8257032" y="3355848"/>
            <a:ext cx="31455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All of this is personal financial information. Do not disclose, repeat or confirm it unless the customer is verified and there is a business need.</a:t>
            </a:r>
            <a:endParaRPr lang="en-US" sz="10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Underwriting and affordability: safe customer language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11</a:t>
            </a:r>
            <a:endParaRPr lang="en-US" sz="75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234440"/>
          <a:ext cx="10881360" cy="3200400"/>
        </p:xfrm>
        <a:graphic>
          <a:graphicData uri="http://schemas.openxmlformats.org/drawingml/2006/table">
            <a:tbl>
              <a:tblPr/>
              <a:tblGrid>
                <a:gridCol w="1920240"/>
                <a:gridCol w="4206240"/>
                <a:gridCol w="4754880"/>
              </a:tblGrid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Situation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Say this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Avoid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Application submitted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"Your application is subject to verification and final checks."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"You will be approved."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Customer asks timing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"Usually approval can take a few hours, depending on verification."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"You will definitely have funds today."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Income/expense review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"We use the information to assess affordability."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"We just need it for the form."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Credit check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"A credit check may be carried out as part of underwriting where you have consented."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"It does not matter what your credit looks like."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Decline/limit concern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"The decision is based on verification and underwriting criteria."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60" dirty="0">
                          <a:solidFill>
                            <a:srgbClr val="111827"/>
                          </a:solidFill>
                        </a:rPr>
                        <a:t>"The underwriter personally rejected you."</a:t>
                      </a:r>
                      <a:endParaRPr lang="en-US" sz="8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960120" y="4892040"/>
            <a:ext cx="10515600" cy="822960"/>
          </a:xfrm>
          <a:prstGeom prst="roundRect">
            <a:avLst>
              <a:gd name="adj" fmla="val 666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124712" y="5029200"/>
            <a:ext cx="10186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0B1F3A"/>
                </a:solidFill>
              </a:rPr>
              <a:t>Escalate when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1124712" y="5413248"/>
            <a:ext cx="1018641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</a:rPr>
              <a:t>The customer disputes credit data, says income/expense information is wrong, asks for the full underwriting model, claims discrimination, or says they are active military/dependent.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High-cost product disclosure: agent handling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12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68680" y="12527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2563EB"/>
                </a:solidFill>
              </a:rPr>
              <a:t>•</a:t>
            </a:r>
            <a:endParaRPr lang="en-US" sz="1430" dirty="0"/>
          </a:p>
        </p:txBody>
      </p:sp>
      <p:sp>
        <p:nvSpPr>
          <p:cNvPr id="9" name="Text 6"/>
          <p:cNvSpPr/>
          <p:nvPr/>
        </p:nvSpPr>
        <p:spPr>
          <a:xfrm>
            <a:off x="1188720" y="1234440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30" dirty="0">
                <a:solidFill>
                  <a:srgbClr val="111827"/>
                </a:solidFill>
              </a:rPr>
              <a:t>The uploaded disclosures describe these as high-interest short-term loans.</a:t>
            </a:r>
            <a:endParaRPr lang="en-US" sz="1430" dirty="0"/>
          </a:p>
        </p:txBody>
      </p:sp>
      <p:sp>
        <p:nvSpPr>
          <p:cNvPr id="10" name="Text 7"/>
          <p:cNvSpPr/>
          <p:nvPr/>
        </p:nvSpPr>
        <p:spPr>
          <a:xfrm>
            <a:off x="868680" y="181051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2563EB"/>
                </a:solidFill>
              </a:rPr>
              <a:t>•</a:t>
            </a:r>
            <a:endParaRPr lang="en-US" sz="1430" dirty="0"/>
          </a:p>
        </p:txBody>
      </p:sp>
      <p:sp>
        <p:nvSpPr>
          <p:cNvPr id="11" name="Text 8"/>
          <p:cNvSpPr/>
          <p:nvPr/>
        </p:nvSpPr>
        <p:spPr>
          <a:xfrm>
            <a:off x="1188720" y="1792224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30" dirty="0">
                <a:solidFill>
                  <a:srgbClr val="111827"/>
                </a:solidFill>
              </a:rPr>
              <a:t>The consumer notice says these loans are not intended for long-term financial needs.</a:t>
            </a:r>
            <a:endParaRPr lang="en-US" sz="1430" dirty="0"/>
          </a:p>
        </p:txBody>
      </p:sp>
      <p:sp>
        <p:nvSpPr>
          <p:cNvPr id="12" name="Text 9"/>
          <p:cNvSpPr/>
          <p:nvPr/>
        </p:nvSpPr>
        <p:spPr>
          <a:xfrm>
            <a:off x="868680" y="236829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2563EB"/>
                </a:solidFill>
              </a:rPr>
              <a:t>•</a:t>
            </a:r>
            <a:endParaRPr lang="en-US" sz="1430" dirty="0"/>
          </a:p>
        </p:txBody>
      </p:sp>
      <p:sp>
        <p:nvSpPr>
          <p:cNvPr id="13" name="Text 10"/>
          <p:cNvSpPr/>
          <p:nvPr/>
        </p:nvSpPr>
        <p:spPr>
          <a:xfrm>
            <a:off x="1188720" y="2350008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30" dirty="0">
                <a:solidFill>
                  <a:srgbClr val="111827"/>
                </a:solidFill>
              </a:rPr>
              <a:t>Agents must not describe the product as cheap, low-cost, guaranteed or risk-free.</a:t>
            </a:r>
            <a:endParaRPr lang="en-US" sz="1430" dirty="0"/>
          </a:p>
        </p:txBody>
      </p:sp>
      <p:sp>
        <p:nvSpPr>
          <p:cNvPr id="14" name="Text 11"/>
          <p:cNvSpPr/>
          <p:nvPr/>
        </p:nvSpPr>
        <p:spPr>
          <a:xfrm>
            <a:off x="868680" y="29260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2563EB"/>
                </a:solidFill>
              </a:rPr>
              <a:t>•</a:t>
            </a:r>
            <a:endParaRPr lang="en-US" sz="1430" dirty="0"/>
          </a:p>
        </p:txBody>
      </p:sp>
      <p:sp>
        <p:nvSpPr>
          <p:cNvPr id="15" name="Text 12"/>
          <p:cNvSpPr/>
          <p:nvPr/>
        </p:nvSpPr>
        <p:spPr>
          <a:xfrm>
            <a:off x="1188720" y="2907792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30" dirty="0">
                <a:solidFill>
                  <a:srgbClr val="111827"/>
                </a:solidFill>
              </a:rPr>
              <a:t>If the customer asks about cost, direct them to their specific loan documents and approved disclosures.</a:t>
            </a:r>
            <a:endParaRPr lang="en-US" sz="1430" dirty="0"/>
          </a:p>
        </p:txBody>
      </p:sp>
      <p:sp>
        <p:nvSpPr>
          <p:cNvPr id="16" name="Text 13"/>
          <p:cNvSpPr/>
          <p:nvPr/>
        </p:nvSpPr>
        <p:spPr>
          <a:xfrm>
            <a:off x="868680" y="34838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30" dirty="0">
                <a:solidFill>
                  <a:srgbClr val="2563EB"/>
                </a:solidFill>
              </a:rPr>
              <a:t>•</a:t>
            </a:r>
            <a:endParaRPr lang="en-US" sz="1430" dirty="0"/>
          </a:p>
        </p:txBody>
      </p:sp>
      <p:sp>
        <p:nvSpPr>
          <p:cNvPr id="17" name="Text 14"/>
          <p:cNvSpPr/>
          <p:nvPr/>
        </p:nvSpPr>
        <p:spPr>
          <a:xfrm>
            <a:off x="1188720" y="3465576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30" dirty="0">
                <a:solidFill>
                  <a:srgbClr val="111827"/>
                </a:solidFill>
              </a:rPr>
              <a:t>If the customer appears confused about cost or repayment, slow down, explain calmly and escalate if needed.</a:t>
            </a:r>
            <a:endParaRPr lang="en-US" sz="1430" dirty="0"/>
          </a:p>
        </p:txBody>
      </p:sp>
      <p:sp>
        <p:nvSpPr>
          <p:cNvPr id="18" name="Shape 15"/>
          <p:cNvSpPr/>
          <p:nvPr/>
        </p:nvSpPr>
        <p:spPr>
          <a:xfrm>
            <a:off x="6675120" y="1371600"/>
            <a:ext cx="4480560" cy="1600200"/>
          </a:xfrm>
          <a:prstGeom prst="roundRect">
            <a:avLst>
              <a:gd name="adj" fmla="val 3429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839712" y="1508760"/>
            <a:ext cx="41513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Approved positioning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6839712" y="1892808"/>
            <a:ext cx="4151376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"This is short-term credit. Please read the loan agreement, fee schedule and consumer notice carefully before signing. The exact total cost and payment schedule will be shown in your documents."</a:t>
            </a:r>
            <a:endParaRPr lang="en-US" sz="1200" dirty="0"/>
          </a:p>
        </p:txBody>
      </p:sp>
      <p:sp>
        <p:nvSpPr>
          <p:cNvPr id="21" name="Shape 18"/>
          <p:cNvSpPr/>
          <p:nvPr/>
        </p:nvSpPr>
        <p:spPr>
          <a:xfrm>
            <a:off x="6675120" y="3520440"/>
            <a:ext cx="4480560" cy="1417320"/>
          </a:xfrm>
          <a:prstGeom prst="roundRect">
            <a:avLst>
              <a:gd name="adj" fmla="val 3871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839712" y="3657600"/>
            <a:ext cx="41513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Never say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6839712" y="4041648"/>
            <a:ext cx="4151376" cy="7589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"The APR does not matter."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"Everyone gets approved."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"You can just refinance if you cannot pay."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"It is basically the same as a bank loan."</a:t>
            </a:r>
            <a:endParaRPr lang="en-US" sz="11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3. Call verification and privacy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What agents must confirm before discussing details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13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Why verification matters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14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5029200" cy="1508760"/>
          </a:xfrm>
          <a:prstGeom prst="roundRect">
            <a:avLst>
              <a:gd name="adj" fmla="val 3636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4700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What agents handle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470001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SSN, driver licence/state ID, DOB, address, income, expenses, bank account, credit data, payment history, arrears and complaint information.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6172200" y="1143000"/>
            <a:ext cx="5029200" cy="1508760"/>
          </a:xfrm>
          <a:prstGeom prst="roundRect">
            <a:avLst>
              <a:gd name="adj" fmla="val 3636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336792" y="1280160"/>
            <a:ext cx="4700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What can go wrong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6336792" y="1664208"/>
            <a:ext cx="4700016" cy="8503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Wrong-person disclosure can reveal that a person applied for credit, has a loan, was declined, has missed payments or has sensitive financial details.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777240" y="3063240"/>
            <a:ext cx="5029200" cy="1234440"/>
          </a:xfrm>
          <a:prstGeom prst="roundRect">
            <a:avLst>
              <a:gd name="adj" fmla="val 4444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941832" y="3200400"/>
            <a:ext cx="4700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US anchor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941832" y="3584448"/>
            <a:ext cx="470001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Financial institutions must protect customer information. For this operation, treat application and account information as nonpublic personal financial information.</a:t>
            </a:r>
            <a:endParaRPr lang="en-US" sz="1070" dirty="0"/>
          </a:p>
        </p:txBody>
      </p:sp>
      <p:sp>
        <p:nvSpPr>
          <p:cNvPr id="17" name="Shape 14"/>
          <p:cNvSpPr/>
          <p:nvPr/>
        </p:nvSpPr>
        <p:spPr>
          <a:xfrm>
            <a:off x="6172200" y="3063240"/>
            <a:ext cx="5029200" cy="1234440"/>
          </a:xfrm>
          <a:prstGeom prst="roundRect">
            <a:avLst>
              <a:gd name="adj" fmla="val 4444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336792" y="3200400"/>
            <a:ext cx="4700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Operational rule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6336792" y="3584448"/>
            <a:ext cx="470001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No verification = no account-specific discussion. Use neutral wording and invite the customer to contact the published customer-service channel if they are uncomfortable.</a:t>
            </a:r>
            <a:endParaRPr lang="en-US" sz="107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Verification standard: new application vs existing account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15</a:t>
            </a:r>
            <a:endParaRPr lang="en-US" sz="75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1143000"/>
          <a:ext cx="11155680" cy="3886200"/>
        </p:xfrm>
        <a:graphic>
          <a:graphicData uri="http://schemas.openxmlformats.org/drawingml/2006/table">
            <a:tbl>
              <a:tblPr/>
              <a:tblGrid>
                <a:gridCol w="2011680"/>
                <a:gridCol w="2743200"/>
                <a:gridCol w="3154680"/>
                <a:gridCol w="3246120"/>
              </a:tblGrid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90" b="1" dirty="0">
                          <a:solidFill>
                            <a:srgbClr val="FFFFFF"/>
                          </a:solidFill>
                        </a:rPr>
                        <a:t>Call type</a:t>
                      </a:r>
                      <a:endParaRPr lang="en-US" sz="8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90" b="1" dirty="0">
                          <a:solidFill>
                            <a:srgbClr val="FFFFFF"/>
                          </a:solidFill>
                        </a:rPr>
                        <a:t>Initial verification</a:t>
                      </a:r>
                      <a:endParaRPr lang="en-US" sz="8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90" b="1" dirty="0">
                          <a:solidFill>
                            <a:srgbClr val="FFFFFF"/>
                          </a:solidFill>
                        </a:rPr>
                        <a:t>Before sensitive details</a:t>
                      </a:r>
                      <a:endParaRPr lang="en-US" sz="8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90" b="1" dirty="0">
                          <a:solidFill>
                            <a:srgbClr val="FFFFFF"/>
                          </a:solidFill>
                        </a:rPr>
                        <a:t>Examples of sensitive details</a:t>
                      </a:r>
                      <a:endParaRPr lang="en-US" sz="8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New application - inbound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Full name + registered email or phone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Add DOB + ZIP/address. Add last 4 SSN or application reference if needed.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Decision, loan amount, SSN, bank, income, credit check, documents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New application - outbound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Company name + neutral application reference; verify name + email/phone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Add DOB + ZIP/address before discussing details.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Approval/decline, missing documents, bank, income, SSN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Existing account / servicing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Full name + DOB + ZIP/address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Use 3 points minimum. Add last 4 SSN, loan reference or last payment/date for high-risk calls.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Balance, payment, arrears, failed payment, complaint, hardship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Third party or uncertain person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Do not discuss account details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Only proceed with approved authorisation and internal procedure.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90" dirty="0">
                          <a:solidFill>
                            <a:srgbClr val="111827"/>
                          </a:solidFill>
                        </a:rPr>
                        <a:t>Any loan/application/account information</a:t>
                      </a:r>
                      <a:endParaRPr lang="en-US" sz="79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777240" y="5349240"/>
            <a:ext cx="10881360" cy="548640"/>
          </a:xfrm>
          <a:prstGeom prst="roundRect">
            <a:avLst>
              <a:gd name="adj" fmla="val 10000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941832" y="5486400"/>
            <a:ext cx="105521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Sensitive-data minimisation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941832" y="5870448"/>
            <a:ext cx="10552176" cy="-10972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Do not ask for a full SSN on calls unless there is an approved business process. Prefer last 4 digits and other identifiers.</a:t>
            </a:r>
            <a:endParaRPr lang="en-US" sz="10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New application call flow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16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31520" y="1143000"/>
            <a:ext cx="3657600" cy="1005840"/>
          </a:xfrm>
          <a:prstGeom prst="roundRect">
            <a:avLst>
              <a:gd name="adj" fmla="val 5455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1280160"/>
            <a:ext cx="3328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1. Open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896112" y="1664208"/>
            <a:ext cx="3328416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"Thank you for calling TikTok Loans. Before I discuss your application, I need to confirm I am speaking with the right person."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4526280" y="1143000"/>
            <a:ext cx="3474720" cy="1005840"/>
          </a:xfrm>
          <a:prstGeom prst="roundRect">
            <a:avLst>
              <a:gd name="adj" fmla="val 5455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690872" y="1280160"/>
            <a:ext cx="31455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2. Basic check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690872" y="1664208"/>
            <a:ext cx="3145536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"Please confirm your full name and the email address or phone number used on your application."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8138160" y="1143000"/>
            <a:ext cx="3429000" cy="1005840"/>
          </a:xfrm>
          <a:prstGeom prst="roundRect">
            <a:avLst>
              <a:gd name="adj" fmla="val 5455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302752" y="1280160"/>
            <a:ext cx="30998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3. Step up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302752" y="1664208"/>
            <a:ext cx="3099816" cy="3474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"Before I go into application details, please confirm your date of birth and ZIP code."</a:t>
            </a:r>
            <a:endParaRPr lang="en-US" sz="1070" dirty="0"/>
          </a:p>
        </p:txBody>
      </p:sp>
      <p:sp>
        <p:nvSpPr>
          <p:cNvPr id="17" name="Shape 14"/>
          <p:cNvSpPr/>
          <p:nvPr/>
        </p:nvSpPr>
        <p:spPr>
          <a:xfrm>
            <a:off x="731520" y="2743200"/>
            <a:ext cx="10972800" cy="1143000"/>
          </a:xfrm>
          <a:prstGeom prst="roundRect">
            <a:avLst>
              <a:gd name="adj" fmla="val 4800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896112" y="288036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4. Discuss only what is needed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896112" y="3264408"/>
            <a:ext cx="1064361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Use the system. Confirm missing information, explain next steps and answer questions. Do not read back full SSN, bank account or credit-report information unless the approved process requires it.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731520" y="4343400"/>
            <a:ext cx="10972800" cy="1051560"/>
          </a:xfrm>
          <a:prstGeom prst="roundRect">
            <a:avLst>
              <a:gd name="adj" fmla="val 5217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896112" y="448056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If the applicant refuses verification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896112" y="4864608"/>
            <a:ext cx="10643616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"That is fine. For your security, I cannot discuss the application on this call. You can contact us using the phone number or email shown on our website."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Outbound application follow-up: safe script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17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10789920" cy="1234440"/>
          </a:xfrm>
          <a:prstGeom prst="roundRect">
            <a:avLst>
              <a:gd name="adj" fmla="val 4444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When the customer answers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1046073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"Hello, this is [Name] calling from TikTok Loans. I am calling regarding a recent application. Before I go into any details, I need to confirm I am speaking with the applicant. Could you confirm your full name and the email address used?"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7240" y="2743200"/>
            <a:ext cx="5212080" cy="1143000"/>
          </a:xfrm>
          <a:prstGeom prst="roundRect">
            <a:avLst>
              <a:gd name="adj" fmla="val 48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41832" y="2880360"/>
            <a:ext cx="4882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If someone else answers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941832" y="3264408"/>
            <a:ext cx="488289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"This is [Name] calling from TikTok Loans. I will call back later. Please ask [First Name only, if appropriate] to contact us using the details on our website."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6263640" y="2743200"/>
            <a:ext cx="5303520" cy="1143000"/>
          </a:xfrm>
          <a:prstGeom prst="roundRect">
            <a:avLst>
              <a:gd name="adj" fmla="val 4800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428232" y="2880360"/>
            <a:ext cx="49743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Do not say to a third party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6428232" y="3264408"/>
            <a:ext cx="497433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"They applied for a loan."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"They were approved/declined."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"Their payment failed."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"They owe money."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"We need their SSN/bank details."</a:t>
            </a:r>
            <a:endParaRPr lang="en-US" sz="1150" dirty="0"/>
          </a:p>
        </p:txBody>
      </p:sp>
      <p:sp>
        <p:nvSpPr>
          <p:cNvPr id="17" name="Shape 14"/>
          <p:cNvSpPr/>
          <p:nvPr/>
        </p:nvSpPr>
        <p:spPr>
          <a:xfrm>
            <a:off x="777240" y="4709160"/>
            <a:ext cx="10789920" cy="685800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41832" y="484632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Voicemail principle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941832" y="5230368"/>
            <a:ext cx="10460736" cy="27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Leave a neutral message only. No application, loan, debt, payment, approval or arrears details.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Existing account / servicing call flow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18</a:t>
            </a:r>
            <a:endParaRPr lang="en-US" sz="750" dirty="0"/>
          </a:p>
        </p:txBody>
      </p:sp>
      <p:graphicFrame>
        <p:nvGraphicFramePr>
          <p:cNvPr id="1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234440"/>
          <a:ext cx="10835640" cy="3429000"/>
        </p:xfrm>
        <a:graphic>
          <a:graphicData uri="http://schemas.openxmlformats.org/drawingml/2006/table">
            <a:tbl>
              <a:tblPr/>
              <a:tblGrid>
                <a:gridCol w="1645920"/>
                <a:gridCol w="3200400"/>
                <a:gridCol w="5989320"/>
              </a:tblGrid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b="1" dirty="0">
                          <a:solidFill>
                            <a:srgbClr val="FFFFFF"/>
                          </a:solidFill>
                        </a:rPr>
                        <a:t>Stage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b="1" dirty="0">
                          <a:solidFill>
                            <a:srgbClr val="FFFFFF"/>
                          </a:solidFill>
                        </a:rPr>
                        <a:t>Agent action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b="1" dirty="0">
                          <a:solidFill>
                            <a:srgbClr val="FFFFFF"/>
                          </a:solidFill>
                        </a:rPr>
                        <a:t>Approved wording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Start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Identify company and security need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"Before I discuss account details, I need to confirm I am speaking with the account holder."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Verify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Use at least 3 identifiers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Full name, DOB, ZIP/address. Add loan reference, last payment/date or last 4 SSN for sensitive topics.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Discuss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Limit to what is needed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Only discuss account, payment or complaint information after verification.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Failed verification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Stop account discussion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"For your security, I cannot discuss the account on this call."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Third party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Do not disclose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Use neutral callback wording only unless approved authorisation is recorded.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914400" y="5074920"/>
            <a:ext cx="10561320" cy="777240"/>
          </a:xfrm>
          <a:prstGeom prst="roundRect">
            <a:avLst>
              <a:gd name="adj" fmla="val 7059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078992" y="5212080"/>
            <a:ext cx="102321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00" b="1" dirty="0">
                <a:solidFill>
                  <a:srgbClr val="991B1B"/>
                </a:solidFill>
              </a:rPr>
              <a:t>Higher-risk topics need stronger verification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1078992" y="5596128"/>
            <a:ext cx="10232136" cy="118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</a:rPr>
              <a:t>Arrears, failed payments, hardship, complaints, credit-report information, SSN, bank account/routing numbers, refunds, changes to repayment method and address/contact changes.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What agents must not disclose before verification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19</a:t>
            </a:r>
            <a:endParaRPr lang="en-US" sz="75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143000"/>
          <a:ext cx="10835640" cy="3657600"/>
        </p:xfrm>
        <a:graphic>
          <a:graphicData uri="http://schemas.openxmlformats.org/drawingml/2006/table">
            <a:tbl>
              <a:tblPr/>
              <a:tblGrid>
                <a:gridCol w="1920240"/>
                <a:gridCol w="8915400"/>
              </a:tblGrid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Never disclose before verification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Application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That the person applied, application status, approval/decline, missing documents, credit search results.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Loan/account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That a loan exists, lender details tied to that person, amount borrowed, balance, instalment amount.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Payment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Due date, card/ACH/RCC details, failed payment, arrears, late fees, returned-item fees.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Personal data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DOB, SSN, Driver Licence/State ID, address, employer, income, expenses, bank account/routing number.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Complaint/hardship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Complaint details, vulnerable-customer notes, hardship arrangements, settlement discussions.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914400" y="5257800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078992" y="5394960"/>
            <a:ext cx="102321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Safe fallback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1078992" y="5779008"/>
            <a:ext cx="10232136" cy="-640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"I am unable to discuss details until I verify the account holder. You can ask them to contact TikTok Loans using the published phone number or email."</a:t>
            </a:r>
            <a:endParaRPr lang="en-US" sz="10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Training outcomes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68680" y="12527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63EB"/>
                </a:solidFill>
              </a:rPr>
              <a:t>•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188720" y="1234440"/>
            <a:ext cx="101955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</a:rPr>
              <a:t>Understand how the Texas CAB/CSO lending model works.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68680" y="185623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63EB"/>
                </a:solidFill>
              </a:rPr>
              <a:t>•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188720" y="1837944"/>
            <a:ext cx="101955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</a:rPr>
              <a:t>Explain the roles of Maxitech USA dba TikTok Loans and G4 Finance LLC accurately.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868680" y="245973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63EB"/>
                </a:solidFill>
              </a:rPr>
              <a:t>•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1188720" y="2441448"/>
            <a:ext cx="101955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</a:rPr>
              <a:t>Follow the correct customer verification standard for new applications and existing accounts.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868680" y="306324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63EB"/>
                </a:solidFill>
              </a:rPr>
              <a:t>•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1188720" y="3044952"/>
            <a:ext cx="101955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</a:rPr>
              <a:t>Handle privacy, electronic consent, SMS/marketing consent and payment questions safely.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868680" y="366674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2563EB"/>
                </a:solidFill>
              </a:rPr>
              <a:t>•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188720" y="3648456"/>
            <a:ext cx="101955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111827"/>
                </a:solidFill>
              </a:rPr>
              <a:t>Recognise escalation triggers: complaints, military status, credit-report questions, hardship, arrears and failed verification.</a:t>
            </a:r>
            <a:endParaRPr lang="en-US" sz="1600" dirty="0"/>
          </a:p>
        </p:txBody>
      </p:sp>
      <p:sp>
        <p:nvSpPr>
          <p:cNvPr id="18" name="Shape 15"/>
          <p:cNvSpPr/>
          <p:nvPr/>
        </p:nvSpPr>
        <p:spPr>
          <a:xfrm>
            <a:off x="1051560" y="5138928"/>
            <a:ext cx="10058400" cy="868680"/>
          </a:xfrm>
          <a:prstGeom prst="roundRect">
            <a:avLst>
              <a:gd name="adj" fmla="val 6316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1216152" y="5276088"/>
            <a:ext cx="97292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Core operating rule</a:t>
            </a:r>
            <a:endParaRPr lang="en-US" sz="1350" dirty="0"/>
          </a:p>
        </p:txBody>
      </p:sp>
      <p:sp>
        <p:nvSpPr>
          <p:cNvPr id="20" name="Text 17"/>
          <p:cNvSpPr/>
          <p:nvPr/>
        </p:nvSpPr>
        <p:spPr>
          <a:xfrm>
            <a:off x="1216152" y="5660136"/>
            <a:ext cx="9729216" cy="2103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Verify first. Disclose second. If identity is not confirmed, do not discuss application, loan, payment, credit, bank, SSN, arrears, complaint or decision details.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Privacy policy: what agents need to know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20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1612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60" dirty="0">
                <a:solidFill>
                  <a:srgbClr val="2563EB"/>
                </a:solidFill>
              </a:rPr>
              <a:t>•</a:t>
            </a:r>
            <a:endParaRPr lang="en-US" sz="1360" dirty="0"/>
          </a:p>
        </p:txBody>
      </p:sp>
      <p:sp>
        <p:nvSpPr>
          <p:cNvPr id="9" name="Text 6"/>
          <p:cNvSpPr/>
          <p:nvPr/>
        </p:nvSpPr>
        <p:spPr>
          <a:xfrm>
            <a:off x="1143000" y="114300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111827"/>
                </a:solidFill>
              </a:rPr>
              <a:t>Personal information collected includes identity, contact, financial, transaction, profile, usage, marketing/communication and compliance data.</a:t>
            </a:r>
            <a:endParaRPr lang="en-US" sz="1360" dirty="0"/>
          </a:p>
        </p:txBody>
      </p:sp>
      <p:sp>
        <p:nvSpPr>
          <p:cNvPr id="10" name="Text 7"/>
          <p:cNvSpPr/>
          <p:nvPr/>
        </p:nvSpPr>
        <p:spPr>
          <a:xfrm>
            <a:off x="822960" y="16642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60" dirty="0">
                <a:solidFill>
                  <a:srgbClr val="2563EB"/>
                </a:solidFill>
              </a:rPr>
              <a:t>•</a:t>
            </a:r>
            <a:endParaRPr lang="en-US" sz="1360" dirty="0"/>
          </a:p>
        </p:txBody>
      </p:sp>
      <p:sp>
        <p:nvSpPr>
          <p:cNvPr id="11" name="Text 8"/>
          <p:cNvSpPr/>
          <p:nvPr/>
        </p:nvSpPr>
        <p:spPr>
          <a:xfrm>
            <a:off x="1143000" y="164592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111827"/>
                </a:solidFill>
              </a:rPr>
              <a:t>Uses include fraud prevention, compliance, identity authentication, underwriting/funding, transaction processing, account maintenance, collections, marketing and customer support.</a:t>
            </a:r>
            <a:endParaRPr lang="en-US" sz="1360" dirty="0"/>
          </a:p>
        </p:txBody>
      </p:sp>
      <p:sp>
        <p:nvSpPr>
          <p:cNvPr id="12" name="Text 9"/>
          <p:cNvSpPr/>
          <p:nvPr/>
        </p:nvSpPr>
        <p:spPr>
          <a:xfrm>
            <a:off x="822960" y="21671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60" dirty="0">
                <a:solidFill>
                  <a:srgbClr val="2563EB"/>
                </a:solidFill>
              </a:rPr>
              <a:t>•</a:t>
            </a:r>
            <a:endParaRPr lang="en-US" sz="1360" dirty="0"/>
          </a:p>
        </p:txBody>
      </p:sp>
      <p:sp>
        <p:nvSpPr>
          <p:cNvPr id="13" name="Text 10"/>
          <p:cNvSpPr/>
          <p:nvPr/>
        </p:nvSpPr>
        <p:spPr>
          <a:xfrm>
            <a:off x="1143000" y="214884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111827"/>
                </a:solidFill>
              </a:rPr>
              <a:t>Information may be shared for everyday business operations, service providers, legal/government requests and fraud prevention.</a:t>
            </a:r>
            <a:endParaRPr lang="en-US" sz="1360" dirty="0"/>
          </a:p>
        </p:txBody>
      </p:sp>
      <p:sp>
        <p:nvSpPr>
          <p:cNvPr id="14" name="Text 11"/>
          <p:cNvSpPr/>
          <p:nvPr/>
        </p:nvSpPr>
        <p:spPr>
          <a:xfrm>
            <a:off x="822960" y="26700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60" dirty="0">
                <a:solidFill>
                  <a:srgbClr val="2563EB"/>
                </a:solidFill>
              </a:rPr>
              <a:t>•</a:t>
            </a:r>
            <a:endParaRPr lang="en-US" sz="1360" dirty="0"/>
          </a:p>
        </p:txBody>
      </p:sp>
      <p:sp>
        <p:nvSpPr>
          <p:cNvPr id="15" name="Text 12"/>
          <p:cNvSpPr/>
          <p:nvPr/>
        </p:nvSpPr>
        <p:spPr>
          <a:xfrm>
            <a:off x="1143000" y="265176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111827"/>
                </a:solidFill>
              </a:rPr>
              <a:t>SMS opt-in information is not shared except to deliver the messaging services/campaign.</a:t>
            </a:r>
            <a:endParaRPr lang="en-US" sz="1360" dirty="0"/>
          </a:p>
        </p:txBody>
      </p:sp>
      <p:sp>
        <p:nvSpPr>
          <p:cNvPr id="16" name="Text 13"/>
          <p:cNvSpPr/>
          <p:nvPr/>
        </p:nvSpPr>
        <p:spPr>
          <a:xfrm>
            <a:off x="822960" y="31729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60" dirty="0">
                <a:solidFill>
                  <a:srgbClr val="2563EB"/>
                </a:solidFill>
              </a:rPr>
              <a:t>•</a:t>
            </a:r>
            <a:endParaRPr lang="en-US" sz="1360" dirty="0"/>
          </a:p>
        </p:txBody>
      </p:sp>
      <p:sp>
        <p:nvSpPr>
          <p:cNvPr id="17" name="Text 14"/>
          <p:cNvSpPr/>
          <p:nvPr/>
        </p:nvSpPr>
        <p:spPr>
          <a:xfrm>
            <a:off x="1143000" y="315468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60" dirty="0">
                <a:solidFill>
                  <a:srgbClr val="111827"/>
                </a:solidFill>
              </a:rPr>
              <a:t>Customers can contact TikTok Loans by phone/email and may review/update information through the account or customer service.</a:t>
            </a:r>
            <a:endParaRPr lang="en-US" sz="1360" dirty="0"/>
          </a:p>
        </p:txBody>
      </p:sp>
      <p:sp>
        <p:nvSpPr>
          <p:cNvPr id="18" name="Shape 15"/>
          <p:cNvSpPr/>
          <p:nvPr/>
        </p:nvSpPr>
        <p:spPr>
          <a:xfrm>
            <a:off x="822960" y="5257800"/>
            <a:ext cx="10789920" cy="640080"/>
          </a:xfrm>
          <a:prstGeom prst="roundRect">
            <a:avLst>
              <a:gd name="adj" fmla="val 8571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87552" y="539496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B45309"/>
                </a:solidFill>
              </a:rPr>
              <a:t>Agent handling</a:t>
            </a:r>
            <a:endParaRPr lang="en-US" sz="1050" dirty="0"/>
          </a:p>
        </p:txBody>
      </p:sp>
      <p:sp>
        <p:nvSpPr>
          <p:cNvPr id="20" name="Text 17"/>
          <p:cNvSpPr/>
          <p:nvPr/>
        </p:nvSpPr>
        <p:spPr>
          <a:xfrm>
            <a:off x="987552" y="5779008"/>
            <a:ext cx="10460736" cy="-1828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Do not attempt to interpret privacy rights from memory. Verify identity, record the request, and escalate privacy access, correction, deletion, opt-out or complaint requests to the approved process.</a:t>
            </a:r>
            <a:endParaRPr lang="en-US" sz="10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4. Consent, credit checks and payments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Electronic records, SMS, marketing, ACH/RCC/card and arrears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21</a:t>
            </a:r>
            <a:endParaRPr lang="en-US" sz="75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Electronic communications consent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22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3657600" cy="1325880"/>
          </a:xfrm>
          <a:prstGeom prst="roundRect">
            <a:avLst>
              <a:gd name="adj" fmla="val 4138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3328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What it covers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3328416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Agreement, e-consent, change-in-term notices, fee information, statements, delayed disbursement letters, adverse action notices and transaction information may be sent electronically.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4526280" y="1143000"/>
            <a:ext cx="3657600" cy="1325880"/>
          </a:xfrm>
          <a:prstGeom prst="roundRect">
            <a:avLst>
              <a:gd name="adj" fmla="val 4138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690872" y="1280160"/>
            <a:ext cx="3328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Customer rights/process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690872" y="1664208"/>
            <a:ext cx="3328416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Customers may request copies and may withdraw consent by contacting customer service. They must keep email details current and may request paper or non-electronic communications.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8275320" y="1143000"/>
            <a:ext cx="3429000" cy="1325880"/>
          </a:xfrm>
          <a:prstGeom prst="roundRect">
            <a:avLst>
              <a:gd name="adj" fmla="val 4138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439912" y="1280160"/>
            <a:ext cx="30998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Agent action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439912" y="1664208"/>
            <a:ext cx="3099816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If the customer wants paper documents, withdraws e-consent, changes email, cannot access documents or disputes receiving a notice: verify, document, and escalate.</a:t>
            </a:r>
            <a:endParaRPr lang="en-US" sz="1070" dirty="0"/>
          </a:p>
        </p:txBody>
      </p:sp>
      <p:sp>
        <p:nvSpPr>
          <p:cNvPr id="17" name="Shape 14"/>
          <p:cNvSpPr/>
          <p:nvPr/>
        </p:nvSpPr>
        <p:spPr>
          <a:xfrm>
            <a:off x="777240" y="3337560"/>
            <a:ext cx="10972800" cy="914400"/>
          </a:xfrm>
          <a:prstGeom prst="roundRect">
            <a:avLst>
              <a:gd name="adj" fmla="val 6000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41832" y="347472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Script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941832" y="3858768"/>
            <a:ext cx="10643616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"I can help record that request. For security, I first need to verify your identity. Once verified, I will note the request and route it to the correct team."</a:t>
            </a:r>
            <a:endParaRPr lang="en-US" sz="1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SMS and marketing consent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23</a:t>
            </a:r>
            <a:endParaRPr lang="en-US" sz="750" dirty="0"/>
          </a:p>
        </p:txBody>
      </p:sp>
      <p:graphicFrame>
        <p:nvGraphicFramePr>
          <p:cNvPr id="2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234440"/>
          <a:ext cx="11018520" cy="3977640"/>
        </p:xfrm>
        <a:graphic>
          <a:graphicData uri="http://schemas.openxmlformats.org/drawingml/2006/table">
            <a:tbl>
              <a:tblPr/>
              <a:tblGrid>
                <a:gridCol w="1600200"/>
                <a:gridCol w="5120640"/>
                <a:gridCol w="4297680"/>
              </a:tblGrid>
              <a:tr h="7955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b="1" dirty="0">
                          <a:solidFill>
                            <a:srgbClr val="FFFFFF"/>
                          </a:solidFill>
                        </a:rPr>
                        <a:t>Topic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b="1" dirty="0">
                          <a:solidFill>
                            <a:srgbClr val="FFFFFF"/>
                          </a:solidFill>
                        </a:rPr>
                        <a:t>What the uploaded materials say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b="1" dirty="0">
                          <a:solidFill>
                            <a:srgbClr val="FFFFFF"/>
                          </a:solidFill>
                        </a:rPr>
                        <a:t>Agent rule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Service/account SMS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Payment reminders, account updates, missed payments and past-due alerts may be sent if customer consents/provides number.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Do not enrol manually outside the approved process. Honor STOP/HELP workflow.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Marketing consent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Customer opts in to receive discounts/promotions by phone/text, including prerecorded/autodialed messages.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Marketing opt-in is not required to receive services. Do not pressure the customer.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Opt-out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Customer may reply STOP/STOP ALL; HELP for help/support.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Record opt-out statements and escalate if the system does not automatically suppress.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9552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Phone charges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Message/data rates may apply.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50" dirty="0">
                          <a:solidFill>
                            <a:srgbClr val="111827"/>
                          </a:solidFill>
                        </a:rPr>
                        <a:t>Use only approved wording. Do not promise carrier charges will not apply.</a:t>
                      </a:r>
                      <a:endParaRPr lang="en-US" sz="8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777240" y="5532120"/>
            <a:ext cx="10835640" cy="502920"/>
          </a:xfrm>
          <a:prstGeom prst="roundRect">
            <a:avLst>
              <a:gd name="adj" fmla="val 10909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941832" y="5669280"/>
            <a:ext cx="105064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991B1B"/>
                </a:solidFill>
              </a:rPr>
              <a:t>Practical red flag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941832" y="6053328"/>
            <a:ext cx="10506456" cy="-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30" dirty="0">
                <a:solidFill>
                  <a:srgbClr val="111827"/>
                </a:solidFill>
              </a:rPr>
              <a:t>A customer who says "stop texting me", "do not call me", "I withdraw consent" or "I never agreed to this" needs a documented opt-out/consent escalation.</a:t>
            </a:r>
            <a:endParaRPr lang="en-US" sz="103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Credit checks and FCRA-sensitive information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24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1612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563EB"/>
                </a:solidFill>
              </a:rPr>
              <a:t>•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143000" y="1143000"/>
            <a:ext cx="61722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The application includes explicit consent for a credit check through Equifax or one or more consumer reporting agencies.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822960" y="16642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563EB"/>
                </a:solidFill>
              </a:rPr>
              <a:t>•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143000" y="1645920"/>
            <a:ext cx="61722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A credit report or bureau result is sensitive consumer-report information.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822960" y="21671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563EB"/>
                </a:solidFill>
              </a:rPr>
              <a:t>•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143000" y="2148840"/>
            <a:ext cx="61722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Agents must not discuss bureau results, scores or third-party credit data until identity is verified.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822960" y="26700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563EB"/>
                </a:solidFill>
              </a:rPr>
              <a:t>•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143000" y="2651760"/>
            <a:ext cx="61722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Do not promise that a credit check will never affect the customer unless that is the exact approved disclosure shown in the system.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822960" y="31729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2563EB"/>
                </a:solidFill>
              </a:rPr>
              <a:t>•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1143000" y="3154680"/>
            <a:ext cx="617220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111827"/>
                </a:solidFill>
              </a:rPr>
              <a:t>If a customer disputes credit data or asks for adverse-action reasons, use the approved adverse-action / dispute process.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7635240" y="1325880"/>
            <a:ext cx="3749040" cy="1600200"/>
          </a:xfrm>
          <a:prstGeom prst="roundRect">
            <a:avLst>
              <a:gd name="adj" fmla="val 3429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799832" y="1463040"/>
            <a:ext cx="34198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Safe response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7799832" y="1847088"/>
            <a:ext cx="3419856" cy="9418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"Credit information is handled under our underwriting process. Once I have verified your identity, I can explain the next step shown on your account or escalate your question to the appropriate team."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7635240" y="3611880"/>
            <a:ext cx="3749040" cy="1325880"/>
          </a:xfrm>
          <a:prstGeom prst="roundRect">
            <a:avLst>
              <a:gd name="adj" fmla="val 4138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7799832" y="3749040"/>
            <a:ext cx="34198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Do not do this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7799832" y="4133088"/>
            <a:ext cx="3419856" cy="6675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111827"/>
                </a:solidFill>
              </a:rPr>
              <a:t>Do not read back a consumer report, make unsupported statements about the customer’s score, or blame a named bureau without approved wording.</a:t>
            </a:r>
            <a:endParaRPr lang="en-US" sz="113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Active military / spouse / dependent status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25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3840480" cy="82296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35112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Application question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351129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</a:rPr>
              <a:t>"Are You Active Military, or the Spouse or Dependent of?"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892040" y="1143000"/>
            <a:ext cx="6537960" cy="822960"/>
          </a:xfrm>
          <a:prstGeom prst="roundRect">
            <a:avLst>
              <a:gd name="adj" fmla="val 6667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056632" y="1280160"/>
            <a:ext cx="62087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Why it matters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5056632" y="1664208"/>
            <a:ext cx="620877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Military Lending Act protections may apply to active-duty servicemembers and covered dependents. Covered products cannot exceed the MLA MAPR cap and have additional restrictions.</a:t>
            </a:r>
            <a:endParaRPr lang="en-US" sz="1150" dirty="0"/>
          </a:p>
        </p:txBody>
      </p:sp>
      <p:graphicFrame>
        <p:nvGraphicFramePr>
          <p:cNvPr id="2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2788920"/>
          <a:ext cx="10652760" cy="2194560"/>
        </p:xfrm>
        <a:graphic>
          <a:graphicData uri="http://schemas.openxmlformats.org/drawingml/2006/table">
            <a:tbl>
              <a:tblPr/>
              <a:tblGrid>
                <a:gridCol w="3840480"/>
                <a:gridCol w="6812280"/>
              </a:tblGrid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Customer answer / situation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Agent action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Customer says YES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Stop progression and escalate to compliance/underwriting according to the MLA procedure. Do not advise eligibility.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Customer is unsure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 not guess. Ask them to review the question and escalate if still uncertain.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Customer asks why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"This helps us comply with legal requirements for servicemembers and covered dependents."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891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Customer challenges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Document and escalate. Do not override the system.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15" name="Shape 11"/>
          <p:cNvSpPr/>
          <p:nvPr/>
        </p:nvSpPr>
        <p:spPr>
          <a:xfrm>
            <a:off x="777240" y="5349240"/>
            <a:ext cx="10652760" cy="502920"/>
          </a:xfrm>
          <a:prstGeom prst="roundRect">
            <a:avLst>
              <a:gd name="adj" fmla="val 10909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941832" y="5486400"/>
            <a:ext cx="103235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00" b="1" dirty="0">
                <a:solidFill>
                  <a:srgbClr val="991B1B"/>
                </a:solidFill>
              </a:rPr>
              <a:t>Training rule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941832" y="5870448"/>
            <a:ext cx="10323576" cy="-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111827"/>
                </a:solidFill>
              </a:rPr>
              <a:t>Never coach a customer to answer "No". Never bypass the MLA question.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Payment methods and authorisations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26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1612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563EB"/>
                </a:solidFill>
              </a:rPr>
              <a:t>•</a:t>
            </a:r>
            <a:endParaRPr lang="en-US" sz="1350" dirty="0"/>
          </a:p>
        </p:txBody>
      </p:sp>
      <p:sp>
        <p:nvSpPr>
          <p:cNvPr id="9" name="Text 6"/>
          <p:cNvSpPr/>
          <p:nvPr/>
        </p:nvSpPr>
        <p:spPr>
          <a:xfrm>
            <a:off x="1143000" y="1143000"/>
            <a:ext cx="62636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11827"/>
                </a:solidFill>
              </a:rPr>
              <a:t>Website wording: first payment will be collected on the pay date confirmed in the application by card, ACH or RCC.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822960" y="16642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563EB"/>
                </a:solidFill>
              </a:rPr>
              <a:t>•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1143000" y="1645920"/>
            <a:ext cx="62636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11827"/>
                </a:solidFill>
              </a:rPr>
              <a:t>The ACH authorization gives permission to take payment electronically when due and can be revoked.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822960" y="21671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563EB"/>
                </a:solidFill>
              </a:rPr>
              <a:t>•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1143000" y="2148840"/>
            <a:ext cx="62636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11827"/>
                </a:solidFill>
              </a:rPr>
              <a:t>Federal law does not allow conditioning a payday loan on repayment by preauthorized recurring electronic fund transfers.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822960" y="26700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563EB"/>
                </a:solidFill>
              </a:rPr>
              <a:t>•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1143000" y="2651760"/>
            <a:ext cx="62636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11827"/>
                </a:solidFill>
              </a:rPr>
              <a:t>Agents must use the account screen/approved documentation for payment amount, due date and method.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22960" y="31729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2563EB"/>
                </a:solidFill>
              </a:rPr>
              <a:t>•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1143000" y="3154680"/>
            <a:ext cx="626364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50" dirty="0">
                <a:solidFill>
                  <a:srgbClr val="111827"/>
                </a:solidFill>
              </a:rPr>
              <a:t>Any revocation, stop-payment, failed-payment or payment-method dispute must be documented and escalated.</a:t>
            </a:r>
            <a:endParaRPr lang="en-US" sz="1350" dirty="0"/>
          </a:p>
        </p:txBody>
      </p:sp>
      <p:sp>
        <p:nvSpPr>
          <p:cNvPr id="18" name="Shape 15"/>
          <p:cNvSpPr/>
          <p:nvPr/>
        </p:nvSpPr>
        <p:spPr>
          <a:xfrm>
            <a:off x="7726680" y="1325880"/>
            <a:ext cx="3657600" cy="1920240"/>
          </a:xfrm>
          <a:prstGeom prst="roundRect">
            <a:avLst>
              <a:gd name="adj" fmla="val 2857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7891272" y="1463040"/>
            <a:ext cx="3328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Safe payment script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7891272" y="1847088"/>
            <a:ext cx="3328416" cy="12618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"Your payment method and schedule are shown in your loan documents. I can confirm the information on your account once I verify you. If you want to change or revoke a payment authorization, I will record that request and route it through the approved process."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7726680" y="3794760"/>
            <a:ext cx="3657600" cy="1234440"/>
          </a:xfrm>
          <a:prstGeom prst="roundRect">
            <a:avLst>
              <a:gd name="adj" fmla="val 4444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7891272" y="3931920"/>
            <a:ext cx="3328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Do not say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7891272" y="4315968"/>
            <a:ext cx="332841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"ACH is the only way to get the loan."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"You cannot revoke ACH."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"We will keep trying until it clears."</a:t>
            </a:r>
            <a:endParaRPr lang="en-US" sz="11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Late payments, returned items and arrears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27</a:t>
            </a:r>
            <a:endParaRPr lang="en-US" sz="750" dirty="0"/>
          </a:p>
        </p:txBody>
      </p:sp>
      <p:graphicFrame>
        <p:nvGraphicFramePr>
          <p:cNvPr id="2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85800" y="1234440"/>
          <a:ext cx="11018520" cy="3794760"/>
        </p:xfrm>
        <a:graphic>
          <a:graphicData uri="http://schemas.openxmlformats.org/drawingml/2006/table">
            <a:tbl>
              <a:tblPr/>
              <a:tblGrid>
                <a:gridCol w="1417320"/>
                <a:gridCol w="5486400"/>
                <a:gridCol w="4114800"/>
              </a:tblGrid>
              <a:tr h="7589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Topic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Source wording / operational position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30" b="1" dirty="0">
                          <a:solidFill>
                            <a:srgbClr val="FFFFFF"/>
                          </a:solidFill>
                        </a:rPr>
                        <a:t>Agent handling</a:t>
                      </a:r>
                      <a:endParaRPr lang="en-US" sz="93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7589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Late fee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If payment is in default for 10+ days: late fee of 5% of payment amount on principal/interest only or $7.50, whichever is greater, to lender.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Only quote if shown in approved documents/account screen.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89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Returned item fee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Returned ACH or payment device: $30.00 or state-allowed returned item fee, whichever is greater, plus applicable taxes to lender.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Do not threaten or pressure. Explain factually after verification.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7589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Daily additional interest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How-it-works page says missed/late payments may be subject to charges and daily additional interest.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Use the customer’s actual agreement. Escalate disputes/hardship.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89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Arrears privacy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Arrears, failed payment and collection status are highly sensitive.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Never disclose to a third party. Verify before discussion.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777240" y="5349240"/>
            <a:ext cx="10835640" cy="594360"/>
          </a:xfrm>
          <a:prstGeom prst="roundRect">
            <a:avLst>
              <a:gd name="adj" fmla="val 9231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941832" y="5486400"/>
            <a:ext cx="105064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Hardship script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941832" y="5870448"/>
            <a:ext cx="10506456" cy="-640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"I understand. I will record that you are having difficulty and route this through the appropriate support process. Before I discuss the account, I need to verify your identity."</a:t>
            </a:r>
            <a:endParaRPr lang="en-US" sz="105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5. Customer handling, complaints and escalation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Fair treatment, OCCC notice and practical call controls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28</a:t>
            </a:r>
            <a:endParaRPr lang="en-US" sz="75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Complaints and OCCC notice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29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5440680" cy="1554480"/>
          </a:xfrm>
          <a:prstGeom prst="roundRect">
            <a:avLst>
              <a:gd name="adj" fmla="val 3529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5111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Internal complaint handling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5111496" cy="8961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If a customer expresses dissatisfaction, alleges unfair treatment, disputes a payment/fee/credit decision, says they were misled, or threatens legal/regulatory action: log and escalate as a complaint.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6400800" y="1143000"/>
            <a:ext cx="5074920" cy="1554480"/>
          </a:xfrm>
          <a:prstGeom prst="roundRect">
            <a:avLst>
              <a:gd name="adj" fmla="val 352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6565392" y="1280160"/>
            <a:ext cx="4745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OCCC notice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6565392" y="1664208"/>
            <a:ext cx="4745736" cy="89611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If a complaint or question cannot be resolved by contacting the business, consumers can contact the Texas OCCC to file a complaint or ask a general credit-related question.</a:t>
            </a:r>
            <a:endParaRPr lang="en-US" sz="1070" dirty="0"/>
          </a:p>
        </p:txBody>
      </p:sp>
      <p:graphicFrame>
        <p:nvGraphicFramePr>
          <p:cNvPr id="3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3154680"/>
          <a:ext cx="10515600" cy="2103120"/>
        </p:xfrm>
        <a:graphic>
          <a:graphicData uri="http://schemas.openxmlformats.org/drawingml/2006/table">
            <a:tbl>
              <a:tblPr/>
              <a:tblGrid>
                <a:gridCol w="2743200"/>
                <a:gridCol w="7772400"/>
              </a:tblGrid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OCCC contact details from uploaded disclosures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Address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2601 N. Lamar Blvd., Austin, Texas 78705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Phone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(800) 538-1579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Fax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(512) 936-7610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Website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occc.texas.gov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Email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consumer.complaints@occc.texas.gov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1. Texas operating model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CAB/CSO, lender, servicer and regulatory roles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</a:t>
            </a:r>
            <a:endParaRPr lang="en-US" sz="75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Fair treatment and UDAAP-style controls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30</a:t>
            </a:r>
            <a:endParaRPr lang="en-US" sz="750" dirty="0"/>
          </a:p>
        </p:txBody>
      </p:sp>
      <p:graphicFrame>
        <p:nvGraphicFramePr>
          <p:cNvPr id="3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188720"/>
          <a:ext cx="10835640" cy="3749040"/>
        </p:xfrm>
        <a:graphic>
          <a:graphicData uri="http://schemas.openxmlformats.org/drawingml/2006/table">
            <a:tbl>
              <a:tblPr/>
              <a:tblGrid>
                <a:gridCol w="2011680"/>
                <a:gridCol w="8823960"/>
              </a:tblGrid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Behaviour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Required standard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No misleading statements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 not overstate approval, funding speed, cost, credit-score impact, lender role or payment consequences.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No pressure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 not pressure customers to sign, borrow, refinance, opt into marketing or share data they do not need to share.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No discrimination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 not discourage, steer or treat customers differently based on protected characteristics or assumptions.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No unauthorised disclosure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Do not reveal application, loan, arrears or personal data to third parties.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6248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Clear escalation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Escalate complaints, hardship, vulnerability, military status, legal threats, credit-report disputes and data-rights requests.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Shape 5"/>
          <p:cNvSpPr/>
          <p:nvPr/>
        </p:nvSpPr>
        <p:spPr>
          <a:xfrm>
            <a:off x="914400" y="5303520"/>
            <a:ext cx="10561320" cy="594360"/>
          </a:xfrm>
          <a:prstGeom prst="roundRect">
            <a:avLst>
              <a:gd name="adj" fmla="val 9231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1078992" y="5440680"/>
            <a:ext cx="102321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Tone standard</a:t>
            </a:r>
            <a:endParaRPr lang="en-US" sz="1050" dirty="0"/>
          </a:p>
        </p:txBody>
      </p:sp>
      <p:sp>
        <p:nvSpPr>
          <p:cNvPr id="11" name="Text 7"/>
          <p:cNvSpPr/>
          <p:nvPr/>
        </p:nvSpPr>
        <p:spPr>
          <a:xfrm>
            <a:off x="1078992" y="5824728"/>
            <a:ext cx="10232136" cy="-6400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Calm, factual, respectful. Avoid jargon. Do not argue. Do not speculate. If unsure, pause and escalate.</a:t>
            </a:r>
            <a:endParaRPr lang="en-US" sz="107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Contact channels and service times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31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3566160" cy="1143000"/>
          </a:xfrm>
          <a:prstGeom prst="roundRect">
            <a:avLst>
              <a:gd name="adj" fmla="val 48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32369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Postal address from contact page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323697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Maxitech USA LLC dba TikTok Loans</a:t>
            </a:r>
            <a:endParaRPr lang="en-US" sz="1070" dirty="0"/>
          </a:p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5900 Balcones Drive, Ste 100</a:t>
            </a:r>
            <a:endParaRPr lang="en-US" sz="1070" dirty="0"/>
          </a:p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Austin, TX 78731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4526280" y="1143000"/>
            <a:ext cx="3566160" cy="1143000"/>
          </a:xfrm>
          <a:prstGeom prst="roundRect">
            <a:avLst>
              <a:gd name="adj" fmla="val 48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690872" y="1280160"/>
            <a:ext cx="32369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Customer service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690872" y="1664208"/>
            <a:ext cx="323697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Phone: 1 (800) 941-8575</a:t>
            </a:r>
            <a:endParaRPr lang="en-US" sz="1070" dirty="0"/>
          </a:p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Email: customerservice@tiktokloans.com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8275320" y="1143000"/>
            <a:ext cx="3383280" cy="1143000"/>
          </a:xfrm>
          <a:prstGeom prst="roundRect">
            <a:avLst>
              <a:gd name="adj" fmla="val 48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439912" y="1280160"/>
            <a:ext cx="30540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Service times from contact page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439912" y="1664208"/>
            <a:ext cx="305409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950" dirty="0">
                <a:solidFill>
                  <a:srgbClr val="111827"/>
                </a:solidFill>
              </a:rPr>
              <a:t>Loan applications: 24/7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11827"/>
                </a:solidFill>
              </a:rPr>
              <a:t>Loan approvals: Monday-Sunday, 7am-16pm CT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11827"/>
                </a:solidFill>
              </a:rPr>
              <a:t>Email support: Monday-Sunday, 7am-16pm CT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111827"/>
                </a:solidFill>
              </a:rPr>
              <a:t>Telephone support: Monday-Friday, 7am-16pm CT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777240" y="3108960"/>
            <a:ext cx="10972800" cy="822960"/>
          </a:xfrm>
          <a:prstGeom prst="roundRect">
            <a:avLst>
              <a:gd name="adj" fmla="val 6667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41832" y="324612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Customer-facing rule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941832" y="3630168"/>
            <a:ext cx="1064361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Do not provide personal mobile numbers, personal emails or unapproved channels. Do not invite customers to send SSN, bank details or documents to an unapproved email address.</a:t>
            </a:r>
            <a:endParaRPr lang="en-US" sz="1150" dirty="0"/>
          </a:p>
        </p:txBody>
      </p:sp>
      <p:sp>
        <p:nvSpPr>
          <p:cNvPr id="20" name="Shape 17"/>
          <p:cNvSpPr/>
          <p:nvPr/>
        </p:nvSpPr>
        <p:spPr>
          <a:xfrm>
            <a:off x="777240" y="4572000"/>
            <a:ext cx="10972800" cy="685800"/>
          </a:xfrm>
          <a:prstGeom prst="roundRect">
            <a:avLst>
              <a:gd name="adj" fmla="val 8000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941832" y="470916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Internal note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941832" y="5093208"/>
            <a:ext cx="10643616" cy="27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Before go-live, confirm whether "7am-16pm CT" should be displayed as "7:00am-4:00pm CT" and confirm the correct customer-service email spelling.</a:t>
            </a:r>
            <a:endParaRPr lang="en-US" sz="115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Escalation triggers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32</a:t>
            </a:r>
            <a:endParaRPr lang="en-US" sz="750" dirty="0"/>
          </a:p>
        </p:txBody>
      </p:sp>
      <p:graphicFrame>
        <p:nvGraphicFramePr>
          <p:cNvPr id="3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143000"/>
          <a:ext cx="10835640" cy="4663440"/>
        </p:xfrm>
        <a:graphic>
          <a:graphicData uri="http://schemas.openxmlformats.org/drawingml/2006/table">
            <a:tbl>
              <a:tblPr/>
              <a:tblGrid>
                <a:gridCol w="4480560"/>
                <a:gridCol w="6355080"/>
              </a:tblGrid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60" b="1" dirty="0">
                          <a:solidFill>
                            <a:srgbClr val="FFFFFF"/>
                          </a:solidFill>
                        </a:rPr>
                        <a:t>Trigger</a:t>
                      </a:r>
                      <a:endParaRPr lang="en-US" sz="9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60" b="1" dirty="0">
                          <a:solidFill>
                            <a:srgbClr val="FFFFFF"/>
                          </a:solidFill>
                        </a:rPr>
                        <a:t>Escalate to</a:t>
                      </a:r>
                      <a:endParaRPr lang="en-US" sz="9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Active military, spouse or dependent status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Compliance / underwriting MLA process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says they did not apply or suspects fraud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Fraud / identity verification team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disputes credit check, adverse action or bureau data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Credit / underwriting / complaint process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wants privacy access, correction, deletion, opt-out or paper docs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Privacy / compliance process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mentions hardship, vulnerability, medical crisis, unemployment, bereavement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support / hardship process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Customer disputes payment, revokes ACH/RCC, claims unauthorized debit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Payments / compliance process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829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Threat of legal action, regulator, media or social complaint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dirty="0">
                          <a:solidFill>
                            <a:srgbClr val="111827"/>
                          </a:solidFill>
                        </a:rPr>
                        <a:t>Complaint / legal escalation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Agent phrasebook: say this / not that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33</a:t>
            </a:r>
            <a:endParaRPr lang="en-US" sz="750" dirty="0"/>
          </a:p>
        </p:txBody>
      </p:sp>
      <p:graphicFrame>
        <p:nvGraphicFramePr>
          <p:cNvPr id="3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143000"/>
          <a:ext cx="10835640" cy="4617720"/>
        </p:xfrm>
        <a:graphic>
          <a:graphicData uri="http://schemas.openxmlformats.org/drawingml/2006/table">
            <a:tbl>
              <a:tblPr/>
              <a:tblGrid>
                <a:gridCol w="5394960"/>
                <a:gridCol w="5440680"/>
              </a:tblGrid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b="1" dirty="0">
                          <a:solidFill>
                            <a:srgbClr val="FFFFFF"/>
                          </a:solidFill>
                        </a:rPr>
                        <a:t>Say this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b="1" dirty="0">
                          <a:solidFill>
                            <a:srgbClr val="FFFFFF"/>
                          </a:solidFill>
                        </a:rPr>
                        <a:t>Not this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"TikTok Loans acts as the CAB/CSO and services the loan."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"TikTok Loans is the lender."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"The loan is funded by G4 Finance LLC."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"We funded the loan."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"Your application is subject to verification and final checks."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"You are definitely approved."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"I need to verify you before discussing details."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"I can tell you now why I am calling."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"Your documents show the exact cost and schedule."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"The APR does not matter."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"I can record your complaint and escalate it."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"There is no point complaining."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77215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"I can record your opt-out/consent request."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"You have to stay opted in."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6. Practice and knowledge check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Scenarios, quiz and go-live quality controls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34</a:t>
            </a:r>
            <a:endParaRPr lang="en-US" sz="75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Scenario 1: outbound application follow-up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35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10789920" cy="82296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Scenario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1046073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 number from a new Texas application needs follow-up because income proof is missing. A person answers, but you are not sure whether they are the applicant.</a:t>
            </a:r>
            <a:endParaRPr lang="en-US" sz="1070" dirty="0"/>
          </a:p>
        </p:txBody>
      </p:sp>
      <p:graphicFrame>
        <p:nvGraphicFramePr>
          <p:cNvPr id="3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2423160"/>
          <a:ext cx="10515600" cy="2377440"/>
        </p:xfrm>
        <a:graphic>
          <a:graphicData uri="http://schemas.openxmlformats.org/drawingml/2006/table">
            <a:tbl>
              <a:tblPr/>
              <a:tblGrid>
                <a:gridCol w="2743200"/>
                <a:gridCol w="7772400"/>
              </a:tblGrid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Agent task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Pass standard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Open safely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Identifies TikTok Loans but does not disclose sensitive details until verification.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Verify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Requests full name and registered email/phone, then DOB and ZIP before discussing application details.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Explain need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States missing income proof only after verification. Does not mention approval/decline.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548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Close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Explains next step and approved channel for document submission.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12" name="Shape 8"/>
          <p:cNvSpPr/>
          <p:nvPr/>
        </p:nvSpPr>
        <p:spPr>
          <a:xfrm>
            <a:off x="914400" y="5349240"/>
            <a:ext cx="10515600" cy="502920"/>
          </a:xfrm>
          <a:prstGeom prst="roundRect">
            <a:avLst>
              <a:gd name="adj" fmla="val 10909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1078992" y="5486400"/>
            <a:ext cx="10186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b="1" dirty="0">
                <a:solidFill>
                  <a:srgbClr val="0B1F3A"/>
                </a:solidFill>
              </a:rPr>
              <a:t>Debrief question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1078992" y="5870448"/>
            <a:ext cx="10186416" cy="-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What wording would be unsafe if a spouse, roommate or employer answered the call?</a:t>
            </a:r>
            <a:endParaRPr lang="en-US" sz="105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Scenario 2: existing account payment question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36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10789920" cy="82296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Scenario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1046073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 customer calls asking why money was taken from their bank account. They are upset and say they want all debits stopped.</a:t>
            </a:r>
            <a:endParaRPr lang="en-US" sz="1070" dirty="0"/>
          </a:p>
        </p:txBody>
      </p:sp>
      <p:graphicFrame>
        <p:nvGraphicFramePr>
          <p:cNvPr id="3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2423160"/>
          <a:ext cx="10515600" cy="2788920"/>
        </p:xfrm>
        <a:graphic>
          <a:graphicData uri="http://schemas.openxmlformats.org/drawingml/2006/table">
            <a:tbl>
              <a:tblPr/>
              <a:tblGrid>
                <a:gridCol w="2743200"/>
                <a:gridCol w="7772400"/>
              </a:tblGrid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Agent task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Pass standard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Verify strongly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Uses 3 identifiers before discussing bank/payment details.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Acknowledge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Stays calm and does not argue about fault.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Explain only from system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Confirms amount/date/method only from account screen or documents.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Revocation/stop request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Documents request and routes through approved payment/compliance process.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648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Complaint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40" dirty="0">
                          <a:solidFill>
                            <a:srgbClr val="111827"/>
                          </a:solidFill>
                        </a:rPr>
                        <a:t>Logs/escalates if customer expresses dissatisfaction or alleges unauthorised debit.</a:t>
                      </a:r>
                      <a:endParaRPr lang="en-US" sz="94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Scenario 3: customer says they are active military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37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43000"/>
            <a:ext cx="10789920" cy="822960"/>
          </a:xfrm>
          <a:prstGeom prst="roundRect">
            <a:avLst>
              <a:gd name="adj" fmla="val 6667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28016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Scenario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64208"/>
            <a:ext cx="1046073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During an application support call, the customer says: "I am active duty military. Does that matter?"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777240" y="2560320"/>
            <a:ext cx="10789920" cy="1051560"/>
          </a:xfrm>
          <a:prstGeom prst="roundRect">
            <a:avLst>
              <a:gd name="adj" fmla="val 5217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41832" y="2697480"/>
            <a:ext cx="104607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Expected agent response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941832" y="3081528"/>
            <a:ext cx="10460736" cy="3931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"Thank you for telling me. That information is important for legal compliance. I am going to pause the application discussion and route this to the appropriate team for review. I cannot advise on eligibility, but we will follow the correct process."</a:t>
            </a:r>
            <a:endParaRPr lang="en-US" sz="1200" dirty="0"/>
          </a:p>
        </p:txBody>
      </p:sp>
      <p:graphicFrame>
        <p:nvGraphicFramePr>
          <p:cNvPr id="3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4206240"/>
          <a:ext cx="10515600" cy="1417320"/>
        </p:xfrm>
        <a:graphic>
          <a:graphicData uri="http://schemas.openxmlformats.org/drawingml/2006/table">
            <a:tbl>
              <a:tblPr/>
              <a:tblGrid>
                <a:gridCol w="5257800"/>
                <a:gridCol w="5257800"/>
              </a:tblGrid>
              <a:tr h="3543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60" b="1" dirty="0">
                          <a:solidFill>
                            <a:srgbClr val="FFFFFF"/>
                          </a:solidFill>
                        </a:rPr>
                        <a:t>Do</a:t>
                      </a:r>
                      <a:endParaRPr lang="en-US" sz="10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60" b="1" dirty="0">
                          <a:solidFill>
                            <a:srgbClr val="FFFFFF"/>
                          </a:solidFill>
                        </a:rPr>
                        <a:t>Do not</a:t>
                      </a:r>
                      <a:endParaRPr lang="en-US" sz="10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Stop and escalate.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Tell them to change the answer.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Document the statement.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Continue as normal.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5433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Use neutral legal-compliance wording.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80" dirty="0">
                          <a:solidFill>
                            <a:srgbClr val="111827"/>
                          </a:solidFill>
                        </a:rPr>
                        <a:t>Quote MLA law or decide eligibility yourself.</a:t>
                      </a:r>
                      <a:endParaRPr lang="en-US" sz="9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Knowledge check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38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0698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9" name="Text 6"/>
          <p:cNvSpPr/>
          <p:nvPr/>
        </p:nvSpPr>
        <p:spPr>
          <a:xfrm>
            <a:off x="1143000" y="105156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1. Who is the lender/funder for Texas loans arranged through TikTok Loans?</a:t>
            </a:r>
            <a:endParaRPr lang="en-US" sz="1340" dirty="0"/>
          </a:p>
        </p:txBody>
      </p:sp>
      <p:sp>
        <p:nvSpPr>
          <p:cNvPr id="10" name="Text 7"/>
          <p:cNvSpPr/>
          <p:nvPr/>
        </p:nvSpPr>
        <p:spPr>
          <a:xfrm>
            <a:off x="822960" y="14356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11" name="Text 8"/>
          <p:cNvSpPr/>
          <p:nvPr/>
        </p:nvSpPr>
        <p:spPr>
          <a:xfrm>
            <a:off x="1143000" y="141732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2. Can an agent say "TikTok Loans is the lender" in Texas?</a:t>
            </a:r>
            <a:endParaRPr lang="en-US" sz="1340" dirty="0"/>
          </a:p>
        </p:txBody>
      </p:sp>
      <p:sp>
        <p:nvSpPr>
          <p:cNvPr id="12" name="Text 9"/>
          <p:cNvSpPr/>
          <p:nvPr/>
        </p:nvSpPr>
        <p:spPr>
          <a:xfrm>
            <a:off x="822960" y="18013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13" name="Text 10"/>
          <p:cNvSpPr/>
          <p:nvPr/>
        </p:nvSpPr>
        <p:spPr>
          <a:xfrm>
            <a:off x="1143000" y="178308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3. What should agents verify before discussing a new application in detail?</a:t>
            </a:r>
            <a:endParaRPr lang="en-US" sz="1340" dirty="0"/>
          </a:p>
        </p:txBody>
      </p:sp>
      <p:sp>
        <p:nvSpPr>
          <p:cNvPr id="14" name="Text 11"/>
          <p:cNvSpPr/>
          <p:nvPr/>
        </p:nvSpPr>
        <p:spPr>
          <a:xfrm>
            <a:off x="822960" y="21671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15" name="Text 12"/>
          <p:cNvSpPr/>
          <p:nvPr/>
        </p:nvSpPr>
        <p:spPr>
          <a:xfrm>
            <a:off x="1143000" y="214884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4. Name three things agents must not disclose before verification.</a:t>
            </a:r>
            <a:endParaRPr lang="en-US" sz="1340" dirty="0"/>
          </a:p>
        </p:txBody>
      </p:sp>
      <p:sp>
        <p:nvSpPr>
          <p:cNvPr id="16" name="Text 13"/>
          <p:cNvSpPr/>
          <p:nvPr/>
        </p:nvSpPr>
        <p:spPr>
          <a:xfrm>
            <a:off x="822960" y="25328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17" name="Text 14"/>
          <p:cNvSpPr/>
          <p:nvPr/>
        </p:nvSpPr>
        <p:spPr>
          <a:xfrm>
            <a:off x="1143000" y="251460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5. What should an agent do if the customer says they are active military or a dependent?</a:t>
            </a:r>
            <a:endParaRPr lang="en-US" sz="1340" dirty="0"/>
          </a:p>
        </p:txBody>
      </p:sp>
      <p:sp>
        <p:nvSpPr>
          <p:cNvPr id="18" name="Text 15"/>
          <p:cNvSpPr/>
          <p:nvPr/>
        </p:nvSpPr>
        <p:spPr>
          <a:xfrm>
            <a:off x="822960" y="28986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19" name="Text 16"/>
          <p:cNvSpPr/>
          <p:nvPr/>
        </p:nvSpPr>
        <p:spPr>
          <a:xfrm>
            <a:off x="1143000" y="288036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6. Can a customer be forced to repay by recurring ACH as a condition of credit?</a:t>
            </a:r>
            <a:endParaRPr lang="en-US" sz="1340" dirty="0"/>
          </a:p>
        </p:txBody>
      </p:sp>
      <p:sp>
        <p:nvSpPr>
          <p:cNvPr id="20" name="Text 17"/>
          <p:cNvSpPr/>
          <p:nvPr/>
        </p:nvSpPr>
        <p:spPr>
          <a:xfrm>
            <a:off x="822960" y="32644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21" name="Text 18"/>
          <p:cNvSpPr/>
          <p:nvPr/>
        </p:nvSpPr>
        <p:spPr>
          <a:xfrm>
            <a:off x="1143000" y="324612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7. What should happen if a customer says "stop texting me"?</a:t>
            </a:r>
            <a:endParaRPr lang="en-US" sz="1340" dirty="0"/>
          </a:p>
        </p:txBody>
      </p:sp>
      <p:sp>
        <p:nvSpPr>
          <p:cNvPr id="22" name="Text 19"/>
          <p:cNvSpPr/>
          <p:nvPr/>
        </p:nvSpPr>
        <p:spPr>
          <a:xfrm>
            <a:off x="822960" y="36301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23" name="Text 20"/>
          <p:cNvSpPr/>
          <p:nvPr/>
        </p:nvSpPr>
        <p:spPr>
          <a:xfrm>
            <a:off x="1143000" y="361188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8. When can agents discuss arrears or a failed payment?</a:t>
            </a:r>
            <a:endParaRPr lang="en-US" sz="1340" dirty="0"/>
          </a:p>
        </p:txBody>
      </p:sp>
      <p:sp>
        <p:nvSpPr>
          <p:cNvPr id="24" name="Text 21"/>
          <p:cNvSpPr/>
          <p:nvPr/>
        </p:nvSpPr>
        <p:spPr>
          <a:xfrm>
            <a:off x="822960" y="39959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25" name="Text 22"/>
          <p:cNvSpPr/>
          <p:nvPr/>
        </p:nvSpPr>
        <p:spPr>
          <a:xfrm>
            <a:off x="1143000" y="397764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9. Where can an unresolved Texas complaint be directed?</a:t>
            </a:r>
            <a:endParaRPr lang="en-US" sz="1340" dirty="0"/>
          </a:p>
        </p:txBody>
      </p:sp>
      <p:sp>
        <p:nvSpPr>
          <p:cNvPr id="26" name="Text 23"/>
          <p:cNvSpPr/>
          <p:nvPr/>
        </p:nvSpPr>
        <p:spPr>
          <a:xfrm>
            <a:off x="822960" y="436168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40" dirty="0">
                <a:solidFill>
                  <a:srgbClr val="2563EB"/>
                </a:solidFill>
              </a:rPr>
              <a:t>•</a:t>
            </a:r>
            <a:endParaRPr lang="en-US" sz="1340" dirty="0"/>
          </a:p>
        </p:txBody>
      </p:sp>
      <p:sp>
        <p:nvSpPr>
          <p:cNvPr id="27" name="Text 24"/>
          <p:cNvSpPr/>
          <p:nvPr/>
        </p:nvSpPr>
        <p:spPr>
          <a:xfrm>
            <a:off x="1143000" y="434340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40" dirty="0">
                <a:solidFill>
                  <a:srgbClr val="111827"/>
                </a:solidFill>
              </a:rPr>
              <a:t>10. What is the default rule when an agent is unsure?</a:t>
            </a:r>
            <a:endParaRPr lang="en-US" sz="134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Knowledge check - answers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39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0698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9" name="Text 6"/>
          <p:cNvSpPr/>
          <p:nvPr/>
        </p:nvSpPr>
        <p:spPr>
          <a:xfrm>
            <a:off x="1143000" y="105156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1. G4 Finance LLC.</a:t>
            </a:r>
            <a:endParaRPr lang="en-US" sz="1270" dirty="0"/>
          </a:p>
        </p:txBody>
      </p:sp>
      <p:sp>
        <p:nvSpPr>
          <p:cNvPr id="10" name="Text 7"/>
          <p:cNvSpPr/>
          <p:nvPr/>
        </p:nvSpPr>
        <p:spPr>
          <a:xfrm>
            <a:off x="822960" y="14447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11" name="Text 8"/>
          <p:cNvSpPr/>
          <p:nvPr/>
        </p:nvSpPr>
        <p:spPr>
          <a:xfrm>
            <a:off x="1143000" y="1426464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2. No. TikTok Loans is the CAB/CSO and servicer in Texas, not the lender.</a:t>
            </a:r>
            <a:endParaRPr lang="en-US" sz="1270" dirty="0"/>
          </a:p>
        </p:txBody>
      </p:sp>
      <p:sp>
        <p:nvSpPr>
          <p:cNvPr id="12" name="Text 9"/>
          <p:cNvSpPr/>
          <p:nvPr/>
        </p:nvSpPr>
        <p:spPr>
          <a:xfrm>
            <a:off x="822960" y="181965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13" name="Text 10"/>
          <p:cNvSpPr/>
          <p:nvPr/>
        </p:nvSpPr>
        <p:spPr>
          <a:xfrm>
            <a:off x="1143000" y="1801368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3. Basic: full name + registered email/phone. Before details: DOB + ZIP/address; add stronger checks for sensitive topics.</a:t>
            </a:r>
            <a:endParaRPr lang="en-US" sz="1270" dirty="0"/>
          </a:p>
        </p:txBody>
      </p:sp>
      <p:sp>
        <p:nvSpPr>
          <p:cNvPr id="14" name="Text 11"/>
          <p:cNvSpPr/>
          <p:nvPr/>
        </p:nvSpPr>
        <p:spPr>
          <a:xfrm>
            <a:off x="822960" y="219456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15" name="Text 12"/>
          <p:cNvSpPr/>
          <p:nvPr/>
        </p:nvSpPr>
        <p:spPr>
          <a:xfrm>
            <a:off x="1143000" y="2176272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4. Examples: approval/decline, loan existence, balance, SSN, bank details, credit data, arrears, complaint/hardship details.</a:t>
            </a:r>
            <a:endParaRPr lang="en-US" sz="1270" dirty="0"/>
          </a:p>
        </p:txBody>
      </p:sp>
      <p:sp>
        <p:nvSpPr>
          <p:cNvPr id="16" name="Text 13"/>
          <p:cNvSpPr/>
          <p:nvPr/>
        </p:nvSpPr>
        <p:spPr>
          <a:xfrm>
            <a:off x="822960" y="25694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17" name="Text 14"/>
          <p:cNvSpPr/>
          <p:nvPr/>
        </p:nvSpPr>
        <p:spPr>
          <a:xfrm>
            <a:off x="1143000" y="2551176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5. Stop and escalate to the approved MLA/compliance process.</a:t>
            </a:r>
            <a:endParaRPr lang="en-US" sz="1270" dirty="0"/>
          </a:p>
        </p:txBody>
      </p:sp>
      <p:sp>
        <p:nvSpPr>
          <p:cNvPr id="18" name="Text 15"/>
          <p:cNvSpPr/>
          <p:nvPr/>
        </p:nvSpPr>
        <p:spPr>
          <a:xfrm>
            <a:off x="822960" y="294436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19" name="Text 16"/>
          <p:cNvSpPr/>
          <p:nvPr/>
        </p:nvSpPr>
        <p:spPr>
          <a:xfrm>
            <a:off x="1143000" y="2926080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6. No. Do not say ACH is mandatory; record and escalate revocation/change requests.</a:t>
            </a:r>
            <a:endParaRPr lang="en-US" sz="1270" dirty="0"/>
          </a:p>
        </p:txBody>
      </p:sp>
      <p:sp>
        <p:nvSpPr>
          <p:cNvPr id="20" name="Text 17"/>
          <p:cNvSpPr/>
          <p:nvPr/>
        </p:nvSpPr>
        <p:spPr>
          <a:xfrm>
            <a:off x="822960" y="331927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21" name="Text 18"/>
          <p:cNvSpPr/>
          <p:nvPr/>
        </p:nvSpPr>
        <p:spPr>
          <a:xfrm>
            <a:off x="1143000" y="3300984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7. Document/route the opt-out request and follow the suppression process.</a:t>
            </a:r>
            <a:endParaRPr lang="en-US" sz="1270" dirty="0"/>
          </a:p>
        </p:txBody>
      </p:sp>
      <p:sp>
        <p:nvSpPr>
          <p:cNvPr id="22" name="Text 19"/>
          <p:cNvSpPr/>
          <p:nvPr/>
        </p:nvSpPr>
        <p:spPr>
          <a:xfrm>
            <a:off x="822960" y="369417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23" name="Text 20"/>
          <p:cNvSpPr/>
          <p:nvPr/>
        </p:nvSpPr>
        <p:spPr>
          <a:xfrm>
            <a:off x="1143000" y="3675888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8. Only after strong verification and only with the account holder/authorised person.</a:t>
            </a:r>
            <a:endParaRPr lang="en-US" sz="1270" dirty="0"/>
          </a:p>
        </p:txBody>
      </p:sp>
      <p:sp>
        <p:nvSpPr>
          <p:cNvPr id="24" name="Text 21"/>
          <p:cNvSpPr/>
          <p:nvPr/>
        </p:nvSpPr>
        <p:spPr>
          <a:xfrm>
            <a:off x="822960" y="40690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25" name="Text 22"/>
          <p:cNvSpPr/>
          <p:nvPr/>
        </p:nvSpPr>
        <p:spPr>
          <a:xfrm>
            <a:off x="1143000" y="4050792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9. Texas Office of Consumer Credit Commissioner (OCCC).</a:t>
            </a:r>
            <a:endParaRPr lang="en-US" sz="1270" dirty="0"/>
          </a:p>
        </p:txBody>
      </p:sp>
      <p:sp>
        <p:nvSpPr>
          <p:cNvPr id="26" name="Text 23"/>
          <p:cNvSpPr/>
          <p:nvPr/>
        </p:nvSpPr>
        <p:spPr>
          <a:xfrm>
            <a:off x="822960" y="444398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70" dirty="0">
                <a:solidFill>
                  <a:srgbClr val="2563EB"/>
                </a:solidFill>
              </a:rPr>
              <a:t>•</a:t>
            </a:r>
            <a:endParaRPr lang="en-US" sz="1270" dirty="0"/>
          </a:p>
        </p:txBody>
      </p:sp>
      <p:sp>
        <p:nvSpPr>
          <p:cNvPr id="27" name="Text 24"/>
          <p:cNvSpPr/>
          <p:nvPr/>
        </p:nvSpPr>
        <p:spPr>
          <a:xfrm>
            <a:off x="1143000" y="4425696"/>
            <a:ext cx="106527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70" dirty="0">
                <a:solidFill>
                  <a:srgbClr val="111827"/>
                </a:solidFill>
              </a:rPr>
              <a:t>10. Pause, do not speculate, and escalate.</a:t>
            </a:r>
            <a:endParaRPr lang="en-US" sz="127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The Texas model in one sentence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4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68680" y="1234440"/>
            <a:ext cx="1051560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0B1F3A"/>
                </a:solidFill>
              </a:rPr>
              <a:t>TikTok Loans is the customer-facing CAB/CSO and servicer in Texas - it is not the lender. Loans are funded by G4 Finance LLC.</a:t>
            </a:r>
            <a:endParaRPr lang="en-US" sz="2600" dirty="0"/>
          </a:p>
        </p:txBody>
      </p:sp>
      <p:sp>
        <p:nvSpPr>
          <p:cNvPr id="9" name="Shape 6"/>
          <p:cNvSpPr/>
          <p:nvPr/>
        </p:nvSpPr>
        <p:spPr>
          <a:xfrm>
            <a:off x="868680" y="2743200"/>
            <a:ext cx="10515600" cy="1143000"/>
          </a:xfrm>
          <a:prstGeom prst="roundRect">
            <a:avLst>
              <a:gd name="adj" fmla="val 48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33272" y="2880360"/>
            <a:ext cx="10186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Official customer-facing wording from the website/disclosures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1033272" y="3264408"/>
            <a:ext cx="1018641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Maxitech USA, LLC dba TikTok Loans is licensed as a Credit Access Business (CAB), registered as a Credit Services Organization (CSO), is not a lender in Texas, and loans are funded by unaffiliated third-party lender G4 Finance LLC and serviced by TikTok Loans.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868680" y="4251960"/>
            <a:ext cx="10515600" cy="960120"/>
          </a:xfrm>
          <a:prstGeom prst="roundRect">
            <a:avLst>
              <a:gd name="adj" fmla="val 5714"/>
            </a:avLst>
          </a:prstGeom>
          <a:solidFill>
            <a:srgbClr val="FEE2E2"/>
          </a:solidFill>
          <a:ln w="12700">
            <a:solidFill>
              <a:srgbClr val="FCA5A5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033272" y="4389120"/>
            <a:ext cx="101864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991B1B"/>
                </a:solidFill>
              </a:rPr>
              <a:t>Agent risk</a:t>
            </a:r>
            <a:endParaRPr lang="en-US" sz="1350" dirty="0"/>
          </a:p>
        </p:txBody>
      </p:sp>
      <p:sp>
        <p:nvSpPr>
          <p:cNvPr id="14" name="Text 11"/>
          <p:cNvSpPr/>
          <p:nvPr/>
        </p:nvSpPr>
        <p:spPr>
          <a:xfrm>
            <a:off x="1033272" y="4773168"/>
            <a:ext cx="10186416" cy="3017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Incorrectly saying "we are the lender" or "we funded your loan" misstates the Texas structure and can create compliance and customer-confusion risk.</a:t>
            </a:r>
            <a:endParaRPr lang="en-US" sz="12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Go-live quality checklist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40</a:t>
            </a:r>
            <a:endParaRPr lang="en-US" sz="750" dirty="0"/>
          </a:p>
        </p:txBody>
      </p:sp>
      <p:graphicFrame>
        <p:nvGraphicFramePr>
          <p:cNvPr id="4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1143000"/>
          <a:ext cx="10835640" cy="4754880"/>
        </p:xfrm>
        <a:graphic>
          <a:graphicData uri="http://schemas.openxmlformats.org/drawingml/2006/table">
            <a:tbl>
              <a:tblPr/>
              <a:tblGrid>
                <a:gridCol w="2011680"/>
                <a:gridCol w="8823960"/>
              </a:tblGrid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70" b="1" dirty="0">
                          <a:solidFill>
                            <a:srgbClr val="FFFFFF"/>
                          </a:solidFill>
                        </a:rPr>
                        <a:t>Area</a:t>
                      </a:r>
                      <a:endParaRPr lang="en-US" sz="9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70" b="1" dirty="0">
                          <a:solidFill>
                            <a:srgbClr val="FFFFFF"/>
                          </a:solidFill>
                        </a:rPr>
                        <a:t>Go-live control</a:t>
                      </a:r>
                      <a:endParaRPr lang="en-US" sz="9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Scripts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Approved inbound/outbound scripts loaded and QA-tested.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Verification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Call-flow enforces basic and step-up verification before details.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Disclosures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Fee schedule, consumer notice, T&amp;Cs, privacy policy, e-consent and marketing consent available to agents.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Payments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ACH/RCC/card authorization, revocation and dispute processes confirmed.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Complaints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Complaint logging, escalation and OCCC details included in agent SOP.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MLA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Active military/dependent hard-stop and escalation route live.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Data security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Agents trained on no full SSN readback, no third-party disclosure and approved channels only.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28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QA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80" dirty="0">
                          <a:solidFill>
                            <a:srgbClr val="111827"/>
                          </a:solidFill>
                        </a:rPr>
                        <a:t>First 2 weeks: enhanced call monitoring for verification, role disclosure and payment scripts.</a:t>
                      </a:r>
                      <a:endParaRPr lang="en-US" sz="88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Internal compliance observations from source review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41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106984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9" name="Text 6"/>
          <p:cNvSpPr/>
          <p:nvPr/>
        </p:nvSpPr>
        <p:spPr>
          <a:xfrm>
            <a:off x="1143000" y="105156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CSO certificate in the ZIP is registration no. 20240038 and shows effective until 6/3/2025. Confirm renewal/current registration before go-live.</a:t>
            </a:r>
            <a:endParaRPr lang="en-US" sz="1280" dirty="0"/>
          </a:p>
        </p:txBody>
      </p:sp>
      <p:sp>
        <p:nvSpPr>
          <p:cNvPr id="10" name="Text 7"/>
          <p:cNvSpPr/>
          <p:nvPr/>
        </p:nvSpPr>
        <p:spPr>
          <a:xfrm>
            <a:off x="822960" y="15544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11" name="Text 8"/>
          <p:cNvSpPr/>
          <p:nvPr/>
        </p:nvSpPr>
        <p:spPr>
          <a:xfrm>
            <a:off x="1143000" y="1536192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CAB license in the ZIP shows license no. 2500080092-174229, active, issue date 8/1/2025.</a:t>
            </a:r>
            <a:endParaRPr lang="en-US" sz="1280" dirty="0"/>
          </a:p>
        </p:txBody>
      </p:sp>
      <p:sp>
        <p:nvSpPr>
          <p:cNvPr id="12" name="Text 9"/>
          <p:cNvSpPr/>
          <p:nvPr/>
        </p:nvSpPr>
        <p:spPr>
          <a:xfrm>
            <a:off x="822960" y="203911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13" name="Text 10"/>
          <p:cNvSpPr/>
          <p:nvPr/>
        </p:nvSpPr>
        <p:spPr>
          <a:xfrm>
            <a:off x="1143000" y="2020824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Website materials show a potential product-range inconsistency: homepage says up to $2,000; about page says $300 to $1,000; fee examples show $300/$500/$750.</a:t>
            </a:r>
            <a:endParaRPr lang="en-US" sz="1280" dirty="0"/>
          </a:p>
        </p:txBody>
      </p:sp>
      <p:sp>
        <p:nvSpPr>
          <p:cNvPr id="14" name="Text 11"/>
          <p:cNvSpPr/>
          <p:nvPr/>
        </p:nvSpPr>
        <p:spPr>
          <a:xfrm>
            <a:off x="822960" y="252374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15" name="Text 12"/>
          <p:cNvSpPr/>
          <p:nvPr/>
        </p:nvSpPr>
        <p:spPr>
          <a:xfrm>
            <a:off x="1143000" y="2505456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Branding varies between "TikTok Loans" and "Tick Tock Loans" on disclosure images. Confirm approved trade-name presentation.</a:t>
            </a:r>
            <a:endParaRPr lang="en-US" sz="1280" dirty="0"/>
          </a:p>
        </p:txBody>
      </p:sp>
      <p:sp>
        <p:nvSpPr>
          <p:cNvPr id="16" name="Text 13"/>
          <p:cNvSpPr/>
          <p:nvPr/>
        </p:nvSpPr>
        <p:spPr>
          <a:xfrm>
            <a:off x="822960" y="300837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17" name="Text 14"/>
          <p:cNvSpPr/>
          <p:nvPr/>
        </p:nvSpPr>
        <p:spPr>
          <a:xfrm>
            <a:off x="1143000" y="2990088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Contact/service wording shows "7am - 16pm CT" and possible email spelling inconsistency: customerservice vs customerservices. Confirm before launch.</a:t>
            </a:r>
            <a:endParaRPr lang="en-US" sz="1280" dirty="0"/>
          </a:p>
        </p:txBody>
      </p:sp>
      <p:sp>
        <p:nvSpPr>
          <p:cNvPr id="18" name="Text 15"/>
          <p:cNvSpPr/>
          <p:nvPr/>
        </p:nvSpPr>
        <p:spPr>
          <a:xfrm>
            <a:off x="822960" y="349300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80" dirty="0">
                <a:solidFill>
                  <a:srgbClr val="B45309"/>
                </a:solidFill>
              </a:rPr>
              <a:t>•</a:t>
            </a:r>
            <a:endParaRPr lang="en-US" sz="1280" dirty="0"/>
          </a:p>
        </p:txBody>
      </p:sp>
      <p:sp>
        <p:nvSpPr>
          <p:cNvPr id="19" name="Text 16"/>
          <p:cNvSpPr/>
          <p:nvPr/>
        </p:nvSpPr>
        <p:spPr>
          <a:xfrm>
            <a:off x="1143000" y="3474720"/>
            <a:ext cx="1046988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280" dirty="0">
                <a:solidFill>
                  <a:srgbClr val="111827"/>
                </a:solidFill>
              </a:rPr>
              <a:t>Footer text appears duplicated/truncated around card validation and ACH funding. Review live site wording.</a:t>
            </a:r>
            <a:endParaRPr lang="en-US" sz="128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Source register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42</a:t>
            </a:r>
            <a:endParaRPr lang="en-US" sz="750" dirty="0"/>
          </a:p>
        </p:txBody>
      </p:sp>
      <p:graphicFrame>
        <p:nvGraphicFramePr>
          <p:cNvPr id="4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1078992"/>
          <a:ext cx="11018520" cy="2926080"/>
        </p:xfrm>
        <a:graphic>
          <a:graphicData uri="http://schemas.openxmlformats.org/drawingml/2006/table">
            <a:tbl>
              <a:tblPr/>
              <a:tblGrid>
                <a:gridCol w="3886200"/>
                <a:gridCol w="713232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b="1" dirty="0">
                          <a:solidFill>
                            <a:srgbClr val="FFFFFF"/>
                          </a:solidFill>
                        </a:rPr>
                        <a:t>Uploaded source materials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b="1" dirty="0">
                          <a:solidFill>
                            <a:srgbClr val="FFFFFF"/>
                          </a:solidFill>
                        </a:rPr>
                        <a:t>Use in training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TikTok Loans.pdf and TikTok Loans1-7.pdf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Site pages: homepage/loan, Texas application, about-us, how-it-works, FAQs, contact.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TikTok Loans - T&amp;Cs.pdf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Terms, role statement, consent to contact, governing law and OCCC notice.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TikTok Loans - PP.pdf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Privacy policy: data collected, uses, sharing and protection.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TikTok Loans - E.pdf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Electronic communications consent and SMS account notifications.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TikTok Loans - Marketing.pdf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Marketing consent and opt-out language.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Fee Schedule and Consumer Notice + Blue Forms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Texas fee examples, late/returned item fees, consumer notice and OCCC disclosures.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Maxitech CSO certificate + CAB license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70" dirty="0">
                          <a:solidFill>
                            <a:srgbClr val="111827"/>
                          </a:solidFill>
                        </a:rPr>
                        <a:t>Registration/license evidence and internal compliance check.</a:t>
                      </a:r>
                      <a:endParaRPr lang="en-US" sz="7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5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94360" y="4251960"/>
          <a:ext cx="11018520" cy="1737360"/>
        </p:xfrm>
        <a:graphic>
          <a:graphicData uri="http://schemas.openxmlformats.org/drawingml/2006/table">
            <a:tbl>
              <a:tblPr/>
              <a:tblGrid>
                <a:gridCol w="3886200"/>
                <a:gridCol w="7132320"/>
              </a:tblGrid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70" b="1" dirty="0">
                          <a:solidFill>
                            <a:srgbClr val="FFFFFF"/>
                          </a:solidFill>
                        </a:rPr>
                        <a:t>Official regulatory sources used</a:t>
                      </a: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7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Texas OCCC Credit Access Businesses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https://occc.texas.gov/industry/cab/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Texas Secretary of State CSO page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https://www.sos.state.tx.us/statdoc/cso.shtml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FTC Safeguards Rule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https://www.ftc.gov/business-guidance/resources/ftc-safeguards-rule-what-your-business-needs-know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CFPB Regulation E / ACH authorization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https://www.consumerfinance.gov/rules-policy/regulations/1005/10/ and CFPB ACH FAQ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CFPB / DOJ fair lending and MLA resources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60" dirty="0">
                          <a:solidFill>
                            <a:srgbClr val="111827"/>
                          </a:solidFill>
                        </a:rPr>
                        <a:t>consumerfinance.gov and justice.gov official resources</a:t>
                      </a:r>
                      <a:endParaRPr lang="en-US" sz="76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Final reminder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43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22960" y="2011680"/>
            <a:ext cx="10789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B1F3A"/>
                </a:solidFill>
              </a:rPr>
              <a:t>Verify first. Disclose second. Use approved wording. Escalate early.</a:t>
            </a:r>
            <a:endParaRPr lang="en-US" sz="3400" dirty="0"/>
          </a:p>
        </p:txBody>
      </p:sp>
      <p:sp>
        <p:nvSpPr>
          <p:cNvPr id="9" name="Shape 6"/>
          <p:cNvSpPr/>
          <p:nvPr/>
        </p:nvSpPr>
        <p:spPr>
          <a:xfrm>
            <a:off x="1188720" y="3886200"/>
            <a:ext cx="9784080" cy="822960"/>
          </a:xfrm>
          <a:prstGeom prst="roundRect">
            <a:avLst>
              <a:gd name="adj" fmla="val 6667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353312" y="4023360"/>
            <a:ext cx="94548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Agent standard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1353312" y="4407408"/>
            <a:ext cx="9454896" cy="16459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111827"/>
                </a:solidFill>
              </a:rPr>
              <a:t>No guessing. No promises. No third-party disclosures. No unapproved payment, consent, credit or complaint handling.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Who does what?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5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31520" y="1234440"/>
            <a:ext cx="2743200" cy="1234440"/>
          </a:xfrm>
          <a:prstGeom prst="roundRect">
            <a:avLst>
              <a:gd name="adj" fmla="val 4444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1371600"/>
            <a:ext cx="24140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Maxitech USA LLC dba TikTok Loans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896112" y="1755648"/>
            <a:ext cx="241401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Texas Credit Access Business and Credit Services Organization. Customer-facing arranger and account servicer.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3886200" y="1234440"/>
            <a:ext cx="2423160" cy="1234440"/>
          </a:xfrm>
          <a:prstGeom prst="roundRect">
            <a:avLst>
              <a:gd name="adj" fmla="val 4444"/>
            </a:avLst>
          </a:prstGeom>
          <a:solidFill>
            <a:srgbClr val="DCFCE7"/>
          </a:solidFill>
          <a:ln w="12700">
            <a:solidFill>
              <a:srgbClr val="86EFA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050792" y="1371600"/>
            <a:ext cx="209397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65F46"/>
                </a:solidFill>
              </a:rPr>
              <a:t>G4 Finance LLC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050792" y="1755648"/>
            <a:ext cx="209397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Unaffiliated third-party lender. Funds the loans arranged through the CAB/CSO model.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6720840" y="1234440"/>
            <a:ext cx="2606040" cy="1234440"/>
          </a:xfrm>
          <a:prstGeom prst="roundRect">
            <a:avLst>
              <a:gd name="adj" fmla="val 4444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6885432" y="1371600"/>
            <a:ext cx="22768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B45309"/>
                </a:solidFill>
              </a:rPr>
              <a:t>Texas OCCC / Secretary of State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6885432" y="1755648"/>
            <a:ext cx="227685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OCCC licenses CABs. Secretary of State registers CSOs. OCCC also receives unresolved consumer complaints.</a:t>
            </a:r>
            <a:endParaRPr lang="en-US" sz="1070" dirty="0"/>
          </a:p>
        </p:txBody>
      </p:sp>
      <p:sp>
        <p:nvSpPr>
          <p:cNvPr id="17" name="Shape 14"/>
          <p:cNvSpPr/>
          <p:nvPr/>
        </p:nvSpPr>
        <p:spPr>
          <a:xfrm>
            <a:off x="9646920" y="1234440"/>
            <a:ext cx="2011680" cy="1234440"/>
          </a:xfrm>
          <a:prstGeom prst="roundRect">
            <a:avLst>
              <a:gd name="adj" fmla="val 4444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9811512" y="137160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UK call-centre agents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9811512" y="1755648"/>
            <a:ext cx="1682496" cy="5760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Act on behalf of TikTok Loans/Maxitech for application support, verification, servicing and customer assistance.</a:t>
            </a:r>
            <a:endParaRPr lang="en-US" sz="1070" dirty="0"/>
          </a:p>
        </p:txBody>
      </p:sp>
      <p:sp>
        <p:nvSpPr>
          <p:cNvPr id="20" name="Shape 17"/>
          <p:cNvSpPr/>
          <p:nvPr/>
        </p:nvSpPr>
        <p:spPr>
          <a:xfrm>
            <a:off x="3547872" y="1627632"/>
            <a:ext cx="320040" cy="32004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6382512" y="1627632"/>
            <a:ext cx="320040" cy="32004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345168" y="1627632"/>
            <a:ext cx="320040" cy="32004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77240" y="3063240"/>
          <a:ext cx="10835640" cy="2514600"/>
        </p:xfrm>
        <a:graphic>
          <a:graphicData uri="http://schemas.openxmlformats.org/drawingml/2006/table">
            <a:tbl>
              <a:tblPr/>
              <a:tblGrid>
                <a:gridCol w="5394960"/>
                <a:gridCol w="544068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Use this wording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b="1" dirty="0">
                          <a:solidFill>
                            <a:srgbClr val="FFFFFF"/>
                          </a:solidFill>
                        </a:rPr>
                        <a:t>Avoid this wording</a:t>
                      </a:r>
                      <a:endParaRPr lang="en-US" sz="10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"TikTok Loans assists Texas customers in obtaining credit from G4 Finance LLC."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"TikTok Loans lends the money."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"TikTok Loans services the account after funding."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"We approved and funded your loan ourselves."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"Your application is subject to verification and final checks."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"You are guaranteed to be approved."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"The lender is G4 Finance LLC."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dirty="0">
                          <a:solidFill>
                            <a:srgbClr val="111827"/>
                          </a:solidFill>
                        </a:rPr>
                        <a:t>"The lender is TikTok Loans."</a:t>
                      </a:r>
                      <a:endParaRPr lang="en-US" sz="95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What is a Credit Access Business / CSO?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6</a:t>
            </a:r>
            <a:endParaRPr lang="en-US" sz="750" dirty="0"/>
          </a:p>
        </p:txBody>
      </p:sp>
      <p:sp>
        <p:nvSpPr>
          <p:cNvPr id="8" name="Text 5"/>
          <p:cNvSpPr/>
          <p:nvPr/>
        </p:nvSpPr>
        <p:spPr>
          <a:xfrm>
            <a:off x="868680" y="1252728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563EB"/>
                </a:solidFill>
              </a:rPr>
              <a:t>•</a:t>
            </a:r>
            <a:endParaRPr lang="en-US" sz="1450" dirty="0"/>
          </a:p>
        </p:txBody>
      </p:sp>
      <p:sp>
        <p:nvSpPr>
          <p:cNvPr id="9" name="Text 6"/>
          <p:cNvSpPr/>
          <p:nvPr/>
        </p:nvSpPr>
        <p:spPr>
          <a:xfrm>
            <a:off x="1188720" y="1234440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111827"/>
                </a:solidFill>
              </a:rPr>
              <a:t>A Credit Access Business obtains or assists a consumer in obtaining credit from an independent third-party lender.</a:t>
            </a:r>
            <a:endParaRPr lang="en-US" sz="1450" dirty="0"/>
          </a:p>
        </p:txBody>
      </p:sp>
      <p:sp>
        <p:nvSpPr>
          <p:cNvPr id="10" name="Text 7"/>
          <p:cNvSpPr/>
          <p:nvPr/>
        </p:nvSpPr>
        <p:spPr>
          <a:xfrm>
            <a:off x="868680" y="181051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563EB"/>
                </a:solidFill>
              </a:rPr>
              <a:t>•</a:t>
            </a:r>
            <a:endParaRPr lang="en-US" sz="1450" dirty="0"/>
          </a:p>
        </p:txBody>
      </p:sp>
      <p:sp>
        <p:nvSpPr>
          <p:cNvPr id="11" name="Text 8"/>
          <p:cNvSpPr/>
          <p:nvPr/>
        </p:nvSpPr>
        <p:spPr>
          <a:xfrm>
            <a:off x="1188720" y="1792224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111827"/>
                </a:solidFill>
              </a:rPr>
              <a:t>The customer typically signs a promissory note with the lender and a separate credit services agreement with the CAB/CSO.</a:t>
            </a:r>
            <a:endParaRPr lang="en-US" sz="1450" dirty="0"/>
          </a:p>
        </p:txBody>
      </p:sp>
      <p:sp>
        <p:nvSpPr>
          <p:cNvPr id="12" name="Text 9"/>
          <p:cNvSpPr/>
          <p:nvPr/>
        </p:nvSpPr>
        <p:spPr>
          <a:xfrm>
            <a:off x="868680" y="236829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563EB"/>
                </a:solidFill>
              </a:rPr>
              <a:t>•</a:t>
            </a:r>
            <a:endParaRPr lang="en-US" sz="1450" dirty="0"/>
          </a:p>
        </p:txBody>
      </p:sp>
      <p:sp>
        <p:nvSpPr>
          <p:cNvPr id="13" name="Text 10"/>
          <p:cNvSpPr/>
          <p:nvPr/>
        </p:nvSpPr>
        <p:spPr>
          <a:xfrm>
            <a:off x="1188720" y="2350008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111827"/>
                </a:solidFill>
              </a:rPr>
              <a:t>The CAB/CSO may charge fees for arranging the loan; the lender charges interest.</a:t>
            </a:r>
            <a:endParaRPr lang="en-US" sz="1450" dirty="0"/>
          </a:p>
        </p:txBody>
      </p:sp>
      <p:sp>
        <p:nvSpPr>
          <p:cNvPr id="14" name="Text 11"/>
          <p:cNvSpPr/>
          <p:nvPr/>
        </p:nvSpPr>
        <p:spPr>
          <a:xfrm>
            <a:off x="868680" y="2926080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2563EB"/>
                </a:solidFill>
              </a:rPr>
              <a:t>•</a:t>
            </a:r>
            <a:endParaRPr lang="en-US" sz="1450" dirty="0"/>
          </a:p>
        </p:txBody>
      </p:sp>
      <p:sp>
        <p:nvSpPr>
          <p:cNvPr id="15" name="Text 12"/>
          <p:cNvSpPr/>
          <p:nvPr/>
        </p:nvSpPr>
        <p:spPr>
          <a:xfrm>
            <a:off x="1188720" y="2907792"/>
            <a:ext cx="5166360" cy="3840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111827"/>
                </a:solidFill>
              </a:rPr>
              <a:t>In Texas, the CAB/CSO is the licensed customer-facing party in this model.</a:t>
            </a:r>
            <a:endParaRPr lang="en-US" sz="1450" dirty="0"/>
          </a:p>
        </p:txBody>
      </p:sp>
      <p:sp>
        <p:nvSpPr>
          <p:cNvPr id="16" name="Shape 13"/>
          <p:cNvSpPr/>
          <p:nvPr/>
        </p:nvSpPr>
        <p:spPr>
          <a:xfrm>
            <a:off x="6720840" y="1280160"/>
            <a:ext cx="4434840" cy="1828800"/>
          </a:xfrm>
          <a:prstGeom prst="roundRect">
            <a:avLst>
              <a:gd name="adj" fmla="val 3000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6885432" y="1417320"/>
            <a:ext cx="41056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Practical agent meaning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6885432" y="1801368"/>
            <a:ext cx="410565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111827"/>
                </a:solidFill>
              </a:rPr>
              <a:t>Do not improvise legal explanations. Keep it simple: TikTok Loans helps arrange the credit, G4 Finance funds it, and TikTok Loans services it. For technical legal questions, escalate.</a:t>
            </a:r>
            <a:endParaRPr lang="en-US" sz="1220" dirty="0"/>
          </a:p>
        </p:txBody>
      </p:sp>
      <p:sp>
        <p:nvSpPr>
          <p:cNvPr id="19" name="Shape 16"/>
          <p:cNvSpPr/>
          <p:nvPr/>
        </p:nvSpPr>
        <p:spPr>
          <a:xfrm>
            <a:off x="6720840" y="3703320"/>
            <a:ext cx="4434840" cy="1463040"/>
          </a:xfrm>
          <a:prstGeom prst="roundRect">
            <a:avLst>
              <a:gd name="adj" fmla="val 375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6885432" y="3840480"/>
            <a:ext cx="41056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b="1" dirty="0">
                <a:solidFill>
                  <a:srgbClr val="0B1F3A"/>
                </a:solidFill>
              </a:rPr>
              <a:t>Customer question example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6885432" y="4224528"/>
            <a:ext cx="4105656" cy="80467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Q: "So who am I borrowing from?"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A: "In Texas, TikTok Loans acts as the Credit Access Business and Credit Services Organization. The loan is funded by G4 Finance LLC, and TikTok Loans services the account."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7240" y="2468880"/>
            <a:ext cx="10515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</a:rPr>
              <a:t>2. Product and customer journey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804672" y="3291840"/>
            <a:ext cx="9875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600" dirty="0">
                <a:solidFill>
                  <a:srgbClr val="D1D5DB"/>
                </a:solidFill>
              </a:rPr>
              <a:t>What the website/disclosures tell the customer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77240" y="4187952"/>
            <a:ext cx="1554480" cy="73152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7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Product overview from the uploaded materials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8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77240" y="1170432"/>
            <a:ext cx="3520440" cy="1188720"/>
          </a:xfrm>
          <a:prstGeom prst="roundRect">
            <a:avLst>
              <a:gd name="adj" fmla="val 4615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941832" y="1307592"/>
            <a:ext cx="31912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Loan range and term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941832" y="1691640"/>
            <a:ext cx="3191256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About page: short-term loans from $300 to $1,000 over 3 to 6 months. Fee schedule examples cover $300, $500 and $750 products.</a:t>
            </a:r>
            <a:endParaRPr lang="en-US" sz="1070" dirty="0"/>
          </a:p>
        </p:txBody>
      </p:sp>
      <p:sp>
        <p:nvSpPr>
          <p:cNvPr id="11" name="Shape 8"/>
          <p:cNvSpPr/>
          <p:nvPr/>
        </p:nvSpPr>
        <p:spPr>
          <a:xfrm>
            <a:off x="4480560" y="1170432"/>
            <a:ext cx="3520440" cy="1188720"/>
          </a:xfrm>
          <a:prstGeom prst="roundRect">
            <a:avLst>
              <a:gd name="adj" fmla="val 4615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4645152" y="1307592"/>
            <a:ext cx="31912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Review and affordability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4645152" y="1691640"/>
            <a:ext cx="3191256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Applications are manually reviewed. Underwriters verify employment, income and expenses. Proof of income and credit checks are part of responsible lending controls.</a:t>
            </a:r>
            <a:endParaRPr lang="en-US" sz="1070" dirty="0"/>
          </a:p>
        </p:txBody>
      </p:sp>
      <p:sp>
        <p:nvSpPr>
          <p:cNvPr id="14" name="Shape 11"/>
          <p:cNvSpPr/>
          <p:nvPr/>
        </p:nvSpPr>
        <p:spPr>
          <a:xfrm>
            <a:off x="8183880" y="1170432"/>
            <a:ext cx="3520440" cy="1188720"/>
          </a:xfrm>
          <a:prstGeom prst="roundRect">
            <a:avLst>
              <a:gd name="adj" fmla="val 4615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348472" y="1307592"/>
            <a:ext cx="31912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Funding expectation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8348472" y="1691640"/>
            <a:ext cx="3191256" cy="5303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70" dirty="0">
                <a:solidFill>
                  <a:srgbClr val="111827"/>
                </a:solidFill>
              </a:rPr>
              <a:t>Site wording says final approval can usually be reached in 3-5 hours and funds may be sent same day if approved before the cut-off, but bank availability varies.</a:t>
            </a:r>
            <a:endParaRPr lang="en-US" sz="107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822960" y="2834640"/>
          <a:ext cx="10835640" cy="2560320"/>
        </p:xfrm>
        <a:graphic>
          <a:graphicData uri="http://schemas.openxmlformats.org/drawingml/2006/table">
            <a:tbl>
              <a:tblPr/>
              <a:tblGrid>
                <a:gridCol w="1280160"/>
                <a:gridCol w="1417320"/>
                <a:gridCol w="1234440"/>
                <a:gridCol w="1325880"/>
                <a:gridCol w="1828800"/>
                <a:gridCol w="155448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Example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Pay cycle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Term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Payments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Total payments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20" b="1" dirty="0">
                          <a:solidFill>
                            <a:srgbClr val="FFFFFF"/>
                          </a:solidFill>
                        </a:rPr>
                        <a:t>APR shown</a:t>
                      </a:r>
                      <a:endParaRPr lang="en-US" sz="9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1F3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$300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Bi-weekly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84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6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$754.04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908.89%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$300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Monthly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90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3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$754.95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783.80%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$500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Bi-weekly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112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8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$1,258.68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695.24%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$500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Monthly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120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4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$1,260.31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610.14%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$750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Bi-weekly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140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10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$1,890.90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563.26%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$750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Monthly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150 days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5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$1,893.59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20" dirty="0">
                          <a:solidFill>
                            <a:srgbClr val="111827"/>
                          </a:solidFill>
                        </a:rPr>
                        <a:t>499.65%</a:t>
                      </a:r>
                      <a:endParaRPr lang="en-US" sz="820" dirty="0"/>
                    </a:p>
                  </a:txBody>
                  <a:tcPr marL="45720" marR="45720" marT="45720" marB="45720" anchor="mid"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  <p:sp>
        <p:nvSpPr>
          <p:cNvPr id="18" name="Shape 14"/>
          <p:cNvSpPr/>
          <p:nvPr/>
        </p:nvSpPr>
        <p:spPr>
          <a:xfrm>
            <a:off x="822960" y="5623560"/>
            <a:ext cx="10835640" cy="502920"/>
          </a:xfrm>
          <a:prstGeom prst="roundRect">
            <a:avLst>
              <a:gd name="adj" fmla="val 10909"/>
            </a:avLst>
          </a:prstGeom>
          <a:solidFill>
            <a:srgbClr val="FEF3C7"/>
          </a:solidFill>
          <a:ln w="12700">
            <a:solidFill>
              <a:srgbClr val="FCD34D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987552" y="5760720"/>
            <a:ext cx="1050645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0B1F3A"/>
                </a:solidFill>
              </a:rPr>
              <a:t>Training rule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987552" y="6144768"/>
            <a:ext cx="10506456" cy="-15544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Never calculate, estimate or re-state APR/fees from memory. Use the customer-specific loan agreement, system screen or approved disclosure only.</a:t>
            </a:r>
            <a:endParaRPr lang="en-US" sz="10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200" b="1" dirty="0">
                <a:solidFill>
                  <a:srgbClr val="0B1F3A"/>
                </a:solidFill>
              </a:rPr>
              <a:t>Customer journey: website to funded loan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548640" y="868680"/>
            <a:ext cx="11155680" cy="0"/>
          </a:xfrm>
          <a:prstGeom prst="line">
            <a:avLst/>
          </a:prstGeom>
          <a:noFill/>
          <a:ln w="15240">
            <a:solidFill>
              <a:srgbClr val="2563E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" y="6446520"/>
            <a:ext cx="111556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6510528"/>
            <a:ext cx="6858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TikTok Loans Texas Training - UK Call Centre Operations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201400" y="6510528"/>
            <a:ext cx="5486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dirty="0">
                <a:solidFill>
                  <a:srgbClr val="6B7280"/>
                </a:solidFill>
              </a:rPr>
              <a:t>9</a:t>
            </a:r>
            <a:endParaRPr lang="en-US" sz="750" dirty="0"/>
          </a:p>
        </p:txBody>
      </p:sp>
      <p:sp>
        <p:nvSpPr>
          <p:cNvPr id="8" name="Shape 5"/>
          <p:cNvSpPr/>
          <p:nvPr/>
        </p:nvSpPr>
        <p:spPr>
          <a:xfrm>
            <a:off x="731520" y="1417320"/>
            <a:ext cx="2011680" cy="1828800"/>
          </a:xfrm>
          <a:prstGeom prst="roundRect">
            <a:avLst>
              <a:gd name="adj" fmla="val 3000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896112" y="155448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Start online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896112" y="1938528"/>
            <a:ext cx="168249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Customer selects Texas, amount, pay cycle, instalments and purpose.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868680" y="1078992"/>
            <a:ext cx="411480" cy="292608"/>
          </a:xfrm>
          <a:prstGeom prst="roundRect">
            <a:avLst>
              <a:gd name="adj" fmla="val 2500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41832" y="1133856"/>
            <a:ext cx="2651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1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2743200" y="2148840"/>
            <a:ext cx="347472" cy="27432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063240" y="1417320"/>
            <a:ext cx="2011680" cy="1828800"/>
          </a:xfrm>
          <a:prstGeom prst="roundRect">
            <a:avLst>
              <a:gd name="adj" fmla="val 30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3227832" y="155448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Apply</a:t>
            </a:r>
            <a:endParaRPr lang="en-US" sz="1350" dirty="0"/>
          </a:p>
        </p:txBody>
      </p:sp>
      <p:sp>
        <p:nvSpPr>
          <p:cNvPr id="16" name="Text 13"/>
          <p:cNvSpPr/>
          <p:nvPr/>
        </p:nvSpPr>
        <p:spPr>
          <a:xfrm>
            <a:off x="3227832" y="1938528"/>
            <a:ext cx="168249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Customer enters identity, contact, address, employment, expenditure, bank and consent details.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3200400" y="1078992"/>
            <a:ext cx="411480" cy="292608"/>
          </a:xfrm>
          <a:prstGeom prst="roundRect">
            <a:avLst>
              <a:gd name="adj" fmla="val 2500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273552" y="1133856"/>
            <a:ext cx="2651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2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5074920" y="2148840"/>
            <a:ext cx="347472" cy="27432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5394960" y="1417320"/>
            <a:ext cx="2011680" cy="1828800"/>
          </a:xfrm>
          <a:prstGeom prst="roundRect">
            <a:avLst>
              <a:gd name="adj" fmla="val 30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5559552" y="155448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Review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5559552" y="1938528"/>
            <a:ext cx="168249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Credit search, affordability, employment/income/expense verification and final checks.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5532120" y="1078992"/>
            <a:ext cx="411480" cy="292608"/>
          </a:xfrm>
          <a:prstGeom prst="roundRect">
            <a:avLst>
              <a:gd name="adj" fmla="val 2500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605272" y="1133856"/>
            <a:ext cx="2651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3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7406640" y="2148840"/>
            <a:ext cx="347472" cy="27432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7726680" y="1417320"/>
            <a:ext cx="2011680" cy="1828800"/>
          </a:xfrm>
          <a:prstGeom prst="roundRect">
            <a:avLst>
              <a:gd name="adj" fmla="val 30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7891272" y="155448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Sign</a:t>
            </a:r>
            <a:endParaRPr lang="en-US" sz="1350" dirty="0"/>
          </a:p>
        </p:txBody>
      </p:sp>
      <p:sp>
        <p:nvSpPr>
          <p:cNvPr id="28" name="Text 25"/>
          <p:cNvSpPr/>
          <p:nvPr/>
        </p:nvSpPr>
        <p:spPr>
          <a:xfrm>
            <a:off x="7891272" y="1938528"/>
            <a:ext cx="168249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Terms, CAB/CSO agreement, lender note, disclosures and electronic consent.</a:t>
            </a:r>
            <a:endParaRPr lang="en-US" sz="1050" dirty="0"/>
          </a:p>
        </p:txBody>
      </p:sp>
      <p:sp>
        <p:nvSpPr>
          <p:cNvPr id="29" name="Shape 26"/>
          <p:cNvSpPr/>
          <p:nvPr/>
        </p:nvSpPr>
        <p:spPr>
          <a:xfrm>
            <a:off x="7863840" y="1078992"/>
            <a:ext cx="411480" cy="292608"/>
          </a:xfrm>
          <a:prstGeom prst="roundRect">
            <a:avLst>
              <a:gd name="adj" fmla="val 2500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936992" y="1133856"/>
            <a:ext cx="2651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4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9738360" y="2148840"/>
            <a:ext cx="347472" cy="274320"/>
          </a:xfrm>
          <a:prstGeom prst="rightArrow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2" name="Shape 29"/>
          <p:cNvSpPr/>
          <p:nvPr/>
        </p:nvSpPr>
        <p:spPr>
          <a:xfrm>
            <a:off x="10058400" y="1417320"/>
            <a:ext cx="2011680" cy="1828800"/>
          </a:xfrm>
          <a:prstGeom prst="roundRect">
            <a:avLst>
              <a:gd name="adj" fmla="val 3000"/>
            </a:avLst>
          </a:prstGeom>
          <a:solidFill>
            <a:srgbClr val="F3F4F6"/>
          </a:solidFill>
          <a:ln w="12700">
            <a:solidFill>
              <a:srgbClr val="CBD5E1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10222992" y="1554480"/>
            <a:ext cx="16824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50" b="1" dirty="0">
                <a:solidFill>
                  <a:srgbClr val="0B1F3A"/>
                </a:solidFill>
              </a:rPr>
              <a:t>Fund &amp; service</a:t>
            </a:r>
            <a:endParaRPr lang="en-US" sz="1350" dirty="0"/>
          </a:p>
        </p:txBody>
      </p:sp>
      <p:sp>
        <p:nvSpPr>
          <p:cNvPr id="34" name="Text 31"/>
          <p:cNvSpPr/>
          <p:nvPr/>
        </p:nvSpPr>
        <p:spPr>
          <a:xfrm>
            <a:off x="10222992" y="1938528"/>
            <a:ext cx="1682496" cy="11704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Funds sent by available method; TikTok Loans services payments, account questions and support.</a:t>
            </a:r>
            <a:endParaRPr lang="en-US" sz="1050" dirty="0"/>
          </a:p>
        </p:txBody>
      </p:sp>
      <p:sp>
        <p:nvSpPr>
          <p:cNvPr id="35" name="Shape 32"/>
          <p:cNvSpPr/>
          <p:nvPr/>
        </p:nvSpPr>
        <p:spPr>
          <a:xfrm>
            <a:off x="10195560" y="1078992"/>
            <a:ext cx="411480" cy="292608"/>
          </a:xfrm>
          <a:prstGeom prst="roundRect">
            <a:avLst>
              <a:gd name="adj" fmla="val 2500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10268712" y="1133856"/>
            <a:ext cx="2651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</a:rPr>
              <a:t>5</a:t>
            </a:r>
            <a:endParaRPr lang="en-US" sz="850" dirty="0"/>
          </a:p>
        </p:txBody>
      </p:sp>
      <p:sp>
        <p:nvSpPr>
          <p:cNvPr id="37" name="Shape 34"/>
          <p:cNvSpPr/>
          <p:nvPr/>
        </p:nvSpPr>
        <p:spPr>
          <a:xfrm>
            <a:off x="777240" y="3840480"/>
            <a:ext cx="10972800" cy="1143000"/>
          </a:xfrm>
          <a:prstGeom prst="roundRect">
            <a:avLst>
              <a:gd name="adj" fmla="val 4800"/>
            </a:avLst>
          </a:prstGeom>
          <a:solidFill>
            <a:srgbClr val="E8F1FF"/>
          </a:solidFill>
          <a:ln w="12700">
            <a:solidFill>
              <a:srgbClr val="2563EB"/>
            </a:solidFill>
            <a:prstDash val="solid"/>
          </a:ln>
        </p:spPr>
      </p:sp>
      <p:sp>
        <p:nvSpPr>
          <p:cNvPr id="38" name="Text 35"/>
          <p:cNvSpPr/>
          <p:nvPr/>
        </p:nvSpPr>
        <p:spPr>
          <a:xfrm>
            <a:off x="941832" y="3977640"/>
            <a:ext cx="106436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300" b="1" dirty="0">
                <a:solidFill>
                  <a:srgbClr val="0B1F3A"/>
                </a:solidFill>
              </a:rPr>
              <a:t>Agent involvement</a:t>
            </a:r>
            <a:endParaRPr lang="en-US" sz="1300" dirty="0"/>
          </a:p>
        </p:txBody>
      </p:sp>
      <p:sp>
        <p:nvSpPr>
          <p:cNvPr id="39" name="Text 36"/>
          <p:cNvSpPr/>
          <p:nvPr/>
        </p:nvSpPr>
        <p:spPr>
          <a:xfrm>
            <a:off x="941832" y="4361688"/>
            <a:ext cx="10643616" cy="4846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The agent may be supporting application completion, confirming missing information, answering questions about consent/documents, handling payment/service questions, or managing arrears. The verification level depends on the sensitivity of the discussion.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43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TikTok Loans Texas Lending Training</dc:title>
  <dc:subject>Texas CAB/CSO lending training for TikTok Loans UK call centre operations</dc:subject>
  <dc:creator>OpenAI</dc:creator>
  <cp:lastModifiedBy>OpenAI</cp:lastModifiedBy>
  <cp:revision>1</cp:revision>
  <dcterms:created xsi:type="dcterms:W3CDTF">2026-04-27T16:00:34Z</dcterms:created>
  <dcterms:modified xsi:type="dcterms:W3CDTF">2026-04-27T16:00:34Z</dcterms:modified>
</cp:coreProperties>
</file>